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56" r:id="rId2"/>
    <p:sldId id="257" r:id="rId3"/>
    <p:sldId id="258" r:id="rId4"/>
    <p:sldId id="259" r:id="rId5"/>
    <p:sldId id="260" r:id="rId6"/>
    <p:sldId id="261" r:id="rId7"/>
    <p:sldId id="262" r:id="rId8"/>
    <p:sldId id="263" r:id="rId9"/>
    <p:sldId id="265" r:id="rId10"/>
    <p:sldId id="264"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4/25/2017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4/25/2017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4/25/2017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4/25/2017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4/25/2017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4/25/2017</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4/25/2017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4/25/2017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4/25/2017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60EA64-D806-43AC-9DF2-F8C432F32B4C}" type="datetimeFigureOut">
              <a:rPr lang="en-US" dirty="0"/>
              <a:t>4/25/2017</a:t>
            </a:fld>
            <a:endParaRPr lang="en-US" dirty="0"/>
          </a:p>
        </p:txBody>
      </p:sp>
      <p:sp>
        <p:nvSpPr>
          <p:cNvPr id="6" name="Footer Placeholder 5"/>
          <p:cNvSpPr>
            <a:spLocks noGrp="1"/>
          </p:cNvSpPr>
          <p:nvPr>
            <p:ph type="ftr" sz="quarter" idx="11"/>
          </p:nvPr>
        </p:nvSpPr>
        <p:spPr>
          <a:xfrm>
            <a:off x="804672" y="6236208"/>
            <a:ext cx="5167503" cy="320040"/>
          </a:xfrm>
        </p:spPr>
        <p:txBody>
          <a:bodyPr/>
          <a:lstStyle>
            <a:lvl1pPr>
              <a:defRPr>
                <a:solidFill>
                  <a:srgbClr val="FFFFFF">
                    <a:alpha val="69804"/>
                  </a:srgbClr>
                </a:solidFill>
              </a:defRPr>
            </a:lvl1p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rgbClr val="FFFFFF">
                    <a:alpha val="90000"/>
                  </a:srgbClr>
                </a:solidFill>
                <a:effectLst>
                  <a:outerShdw blurRad="50800" dist="38100" dir="2700000" algn="tl" rotWithShape="0">
                    <a:prstClr val="black">
                      <a:alpha val="43000"/>
                    </a:prstClr>
                  </a:outerShdw>
                </a:effectLst>
              </a:defRPr>
            </a:lvl1pPr>
          </a:lstStyle>
          <a:p>
            <a:fld id="{1160EA64-D806-43AC-9DF2-F8C432F32B4C}" type="datetimeFigureOut">
              <a:rPr lang="en-US" dirty="0"/>
              <a:pPr/>
              <a:t>4/25/2017</a:t>
            </a:fld>
            <a:endParaRPr lang="en-US" dirty="0"/>
          </a:p>
        </p:txBody>
      </p:sp>
      <p:sp>
        <p:nvSpPr>
          <p:cNvPr id="6" name="Footer Placeholder 5"/>
          <p:cNvSpPr>
            <a:spLocks noGrp="1"/>
          </p:cNvSpPr>
          <p:nvPr>
            <p:ph type="ftr" sz="quarter" idx="11"/>
          </p:nvPr>
        </p:nvSpPr>
        <p:spPr>
          <a:xfrm>
            <a:off x="808523" y="6236208"/>
            <a:ext cx="5103729" cy="320040"/>
          </a:xfrm>
        </p:spPr>
        <p:txBody>
          <a:bodyPr/>
          <a:lstStyle>
            <a:lvl1pPr>
              <a:defRPr>
                <a:solidFill>
                  <a:srgbClr val="FFFFFF">
                    <a:alpha val="70000"/>
                  </a:srgbClr>
                </a:solidFill>
              </a:defRPr>
            </a:lvl1p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4/25/2017</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ES" dirty="0"/>
              <a:t>Los ejércitos de los Estados Unidos y México</a:t>
            </a:r>
            <a:endParaRPr lang="en-US" dirty="0"/>
          </a:p>
        </p:txBody>
      </p:sp>
      <p:sp>
        <p:nvSpPr>
          <p:cNvPr id="3" name="Subtitle 2"/>
          <p:cNvSpPr>
            <a:spLocks noGrp="1"/>
          </p:cNvSpPr>
          <p:nvPr>
            <p:ph type="subTitle" idx="1"/>
          </p:nvPr>
        </p:nvSpPr>
        <p:spPr/>
        <p:txBody>
          <a:bodyPr/>
          <a:lstStyle/>
          <a:p>
            <a:r>
              <a:rPr lang="en-US" dirty="0"/>
              <a:t>Por Madie Hoffman</a:t>
            </a:r>
          </a:p>
        </p:txBody>
      </p:sp>
    </p:spTree>
    <p:extLst>
      <p:ext uri="{BB962C8B-B14F-4D97-AF65-F5344CB8AC3E}">
        <p14:creationId xmlns:p14="http://schemas.microsoft.com/office/powerpoint/2010/main" val="10505055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Obras</a:t>
            </a:r>
            <a:r>
              <a:rPr lang="en-US" dirty="0"/>
              <a:t> </a:t>
            </a:r>
            <a:r>
              <a:rPr lang="en-US" dirty="0" err="1"/>
              <a:t>Citadas</a:t>
            </a:r>
            <a:endParaRPr lang="en-US" dirty="0"/>
          </a:p>
        </p:txBody>
      </p:sp>
      <p:sp>
        <p:nvSpPr>
          <p:cNvPr id="3" name="Content Placeholder 2"/>
          <p:cNvSpPr>
            <a:spLocks noGrp="1"/>
          </p:cNvSpPr>
          <p:nvPr>
            <p:ph idx="1"/>
          </p:nvPr>
        </p:nvSpPr>
        <p:spPr>
          <a:xfrm>
            <a:off x="1237956" y="2504049"/>
            <a:ext cx="9805181" cy="4121833"/>
          </a:xfrm>
        </p:spPr>
        <p:txBody>
          <a:bodyPr>
            <a:normAutofit lnSpcReduction="10000"/>
          </a:bodyPr>
          <a:lstStyle/>
          <a:p>
            <a:r>
              <a:rPr lang="en-US" sz="2000" dirty="0"/>
              <a:t>Charleston, Jeffery, and </a:t>
            </a:r>
            <a:r>
              <a:rPr lang="en-US" sz="2000" dirty="0" err="1"/>
              <a:t>Terriff</a:t>
            </a:r>
            <a:r>
              <a:rPr lang="en-US" sz="2000" dirty="0"/>
              <a:t>, Terry. "United States Military History 1865 to the 	Present Day." Journal of American Studies, vol. 43, no. 2, 	2009.doi:10.1017/S0021875809990399.</a:t>
            </a:r>
          </a:p>
          <a:p>
            <a:r>
              <a:rPr lang="en-US" sz="2000" dirty="0" err="1"/>
              <a:t>Cumings</a:t>
            </a:r>
            <a:r>
              <a:rPr lang="en-US" sz="2000" dirty="0"/>
              <a:t>, Bruce. "The American Way of Going to War: Mexico (1846) to Iraq (2003)." 	</a:t>
            </a:r>
            <a:r>
              <a:rPr lang="en-US" sz="2000" dirty="0" err="1"/>
              <a:t>Orbis</a:t>
            </a:r>
            <a:r>
              <a:rPr lang="en-US" sz="2000" dirty="0"/>
              <a:t>, vol. 51, no. 2, 2007., pp. 195-215doi:10.1016/j.orbis.2007.01.002.</a:t>
            </a:r>
          </a:p>
          <a:p>
            <a:r>
              <a:rPr lang="en-US" sz="2000" dirty="0" err="1"/>
              <a:t>Koshgarian</a:t>
            </a:r>
            <a:r>
              <a:rPr lang="en-US" sz="2000" dirty="0"/>
              <a:t>, Lindsay. "National Priorities Project." National Priorities Project. </a:t>
            </a:r>
            <a:r>
              <a:rPr lang="en-US" sz="2000" dirty="0" err="1"/>
              <a:t>N.p</a:t>
            </a:r>
            <a:r>
              <a:rPr lang="en-US" sz="2000" dirty="0"/>
              <a:t>., </a:t>
            </a:r>
            <a:r>
              <a:rPr lang="en-US" sz="2000" dirty="0" err="1"/>
              <a:t>n.d.</a:t>
            </a:r>
            <a:r>
              <a:rPr lang="en-US" sz="2000" dirty="0"/>
              <a:t> Web. 	29 Mar. 2017.</a:t>
            </a:r>
          </a:p>
          <a:p>
            <a:r>
              <a:rPr lang="en-US" sz="2000" dirty="0"/>
              <a:t>Quezada, Sergio Aguayo. “México in United States Military Literature, 1949-1988.” 	International Journal of Political Economy, vol. 21, no. 2, 1991, pp. 67–80. 	www.jstor.org/stable/41104481.</a:t>
            </a:r>
          </a:p>
          <a:p>
            <a:r>
              <a:rPr lang="en-US" sz="2000" dirty="0"/>
              <a:t>"The World Factbook: MEXICO." Central Intelligence Agency. Central Intelligence Agency, 	12 Jan. 2017. Web. 29 Mar. 2017.</a:t>
            </a:r>
          </a:p>
          <a:p>
            <a:endParaRPr lang="en-US" dirty="0"/>
          </a:p>
        </p:txBody>
      </p:sp>
    </p:spTree>
    <p:extLst>
      <p:ext uri="{BB962C8B-B14F-4D97-AF65-F5344CB8AC3E}">
        <p14:creationId xmlns:p14="http://schemas.microsoft.com/office/powerpoint/2010/main" val="650958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a:t>mis</a:t>
            </a:r>
            <a:r>
              <a:rPr lang="en-US" dirty="0"/>
              <a:t> ideas</a:t>
            </a:r>
            <a:br>
              <a:rPr lang="en-US" dirty="0"/>
            </a:br>
            <a:endParaRPr lang="en-US" dirty="0"/>
          </a:p>
        </p:txBody>
      </p:sp>
      <p:sp>
        <p:nvSpPr>
          <p:cNvPr id="3" name="Content Placeholder 2"/>
          <p:cNvSpPr>
            <a:spLocks noGrp="1"/>
          </p:cNvSpPr>
          <p:nvPr>
            <p:ph idx="1"/>
          </p:nvPr>
        </p:nvSpPr>
        <p:spPr>
          <a:xfrm>
            <a:off x="317930" y="2708384"/>
            <a:ext cx="7729728" cy="3665912"/>
          </a:xfrm>
        </p:spPr>
        <p:txBody>
          <a:bodyPr>
            <a:normAutofit/>
          </a:bodyPr>
          <a:lstStyle/>
          <a:p>
            <a:r>
              <a:rPr lang="es-ES" sz="2800" dirty="0"/>
              <a:t>Esta foto es una foto de mi abuelito. Mi abuelito sirvió en el ejército de los Estados Unidos por catorce años. </a:t>
            </a:r>
          </a:p>
          <a:p>
            <a:r>
              <a:rPr lang="es-ES" sz="2800" dirty="0"/>
              <a:t>Esta foto es él antes de la guerra en Vietnam. </a:t>
            </a:r>
          </a:p>
          <a:p>
            <a:r>
              <a:rPr lang="es-ES" sz="2800" dirty="0"/>
              <a:t>Trabajó en helicópteros. Fue a Vietnam para ser mecánico en helicópteros por los Estados Unidos en la guerra. </a:t>
            </a:r>
            <a:endParaRPr lang="en-US" sz="2800" dirty="0"/>
          </a:p>
        </p:txBody>
      </p:sp>
      <p:pic>
        <p:nvPicPr>
          <p:cNvPr id="4" name="Picture 3"/>
          <p:cNvPicPr>
            <a:picLocks noChangeAspect="1"/>
          </p:cNvPicPr>
          <p:nvPr/>
        </p:nvPicPr>
        <p:blipFill>
          <a:blip r:embed="rId2"/>
          <a:stretch>
            <a:fillRect/>
          </a:stretch>
        </p:blipFill>
        <p:spPr>
          <a:xfrm>
            <a:off x="8623510" y="2208625"/>
            <a:ext cx="3435651" cy="4579035"/>
          </a:xfrm>
          <a:prstGeom prst="rect">
            <a:avLst/>
          </a:prstGeom>
        </p:spPr>
      </p:pic>
    </p:spTree>
    <p:extLst>
      <p:ext uri="{BB962C8B-B14F-4D97-AF65-F5344CB8AC3E}">
        <p14:creationId xmlns:p14="http://schemas.microsoft.com/office/powerpoint/2010/main" val="2959689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 </a:t>
            </a:r>
            <a:r>
              <a:rPr lang="es-ES_tradnl" dirty="0"/>
              <a:t>tema</a:t>
            </a:r>
          </a:p>
        </p:txBody>
      </p:sp>
      <p:sp>
        <p:nvSpPr>
          <p:cNvPr id="3" name="Content Placeholder 2"/>
          <p:cNvSpPr>
            <a:spLocks noGrp="1"/>
          </p:cNvSpPr>
          <p:nvPr>
            <p:ph idx="1"/>
          </p:nvPr>
        </p:nvSpPr>
        <p:spPr>
          <a:xfrm>
            <a:off x="209667" y="2900641"/>
            <a:ext cx="7729728" cy="3101983"/>
          </a:xfrm>
        </p:spPr>
        <p:txBody>
          <a:bodyPr>
            <a:noAutofit/>
          </a:bodyPr>
          <a:lstStyle/>
          <a:p>
            <a:r>
              <a:rPr lang="es-ES" sz="2800" dirty="0"/>
              <a:t>Para mi Proyecto, investigué las diferencias y estrategias militares similares entre los Estados Unidos y México.</a:t>
            </a:r>
          </a:p>
          <a:p>
            <a:r>
              <a:rPr lang="es-ES" sz="2800" dirty="0"/>
              <a:t>Sé mucho sobre el ejército de los Estados Unidos y yo estaba interesada en saber más sobre diferentes militares ya que mi familia tiene una gran conexión con el ejército.</a:t>
            </a:r>
            <a:endParaRPr lang="en-US" sz="2800" dirty="0"/>
          </a:p>
        </p:txBody>
      </p:sp>
      <p:pic>
        <p:nvPicPr>
          <p:cNvPr id="4" name="Picture 3"/>
          <p:cNvPicPr>
            <a:picLocks noChangeAspect="1"/>
          </p:cNvPicPr>
          <p:nvPr/>
        </p:nvPicPr>
        <p:blipFill>
          <a:blip r:embed="rId2"/>
          <a:stretch>
            <a:fillRect/>
          </a:stretch>
        </p:blipFill>
        <p:spPr>
          <a:xfrm>
            <a:off x="7974212" y="239150"/>
            <a:ext cx="3973303" cy="3538025"/>
          </a:xfrm>
          <a:prstGeom prst="rect">
            <a:avLst/>
          </a:prstGeom>
        </p:spPr>
      </p:pic>
      <p:pic>
        <p:nvPicPr>
          <p:cNvPr id="5" name="Picture 4"/>
          <p:cNvPicPr>
            <a:picLocks noChangeAspect="1"/>
          </p:cNvPicPr>
          <p:nvPr/>
        </p:nvPicPr>
        <p:blipFill>
          <a:blip r:embed="rId3"/>
          <a:stretch>
            <a:fillRect/>
          </a:stretch>
        </p:blipFill>
        <p:spPr>
          <a:xfrm>
            <a:off x="7729902" y="4194736"/>
            <a:ext cx="4354244" cy="2579740"/>
          </a:xfrm>
          <a:prstGeom prst="rect">
            <a:avLst/>
          </a:prstGeom>
        </p:spPr>
      </p:pic>
    </p:spTree>
    <p:extLst>
      <p:ext uri="{BB962C8B-B14F-4D97-AF65-F5344CB8AC3E}">
        <p14:creationId xmlns:p14="http://schemas.microsoft.com/office/powerpoint/2010/main" val="3873152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a:t>Tesis</a:t>
            </a:r>
          </a:p>
        </p:txBody>
      </p:sp>
      <p:sp>
        <p:nvSpPr>
          <p:cNvPr id="3" name="Content Placeholder 2"/>
          <p:cNvSpPr>
            <a:spLocks noGrp="1"/>
          </p:cNvSpPr>
          <p:nvPr>
            <p:ph idx="1"/>
          </p:nvPr>
        </p:nvSpPr>
        <p:spPr>
          <a:xfrm>
            <a:off x="416403" y="3379304"/>
            <a:ext cx="6289198" cy="3180522"/>
          </a:xfrm>
        </p:spPr>
        <p:txBody>
          <a:bodyPr>
            <a:normAutofit/>
          </a:bodyPr>
          <a:lstStyle/>
          <a:p>
            <a:r>
              <a:rPr lang="es-ES" sz="2800" dirty="0"/>
              <a:t>Hay ventajas y desventajas para los enfoques militares de los Estados Unidos y México. Si estos dos países se utilizaran unos a otros como ejemplos, ambos podrían mejorar la fuerza militar de su propio país.</a:t>
            </a:r>
            <a:endParaRPr lang="en-US" sz="2800" dirty="0"/>
          </a:p>
        </p:txBody>
      </p:sp>
      <p:pic>
        <p:nvPicPr>
          <p:cNvPr id="4" name="Picture 3"/>
          <p:cNvPicPr>
            <a:picLocks noChangeAspect="1"/>
          </p:cNvPicPr>
          <p:nvPr/>
        </p:nvPicPr>
        <p:blipFill>
          <a:blip r:embed="rId2"/>
          <a:stretch>
            <a:fillRect/>
          </a:stretch>
        </p:blipFill>
        <p:spPr>
          <a:xfrm>
            <a:off x="256515" y="264428"/>
            <a:ext cx="4357688" cy="2899843"/>
          </a:xfrm>
          <a:prstGeom prst="rect">
            <a:avLst/>
          </a:prstGeom>
        </p:spPr>
      </p:pic>
      <p:pic>
        <p:nvPicPr>
          <p:cNvPr id="6" name="Picture 5"/>
          <p:cNvPicPr>
            <a:picLocks noChangeAspect="1"/>
          </p:cNvPicPr>
          <p:nvPr/>
        </p:nvPicPr>
        <p:blipFill>
          <a:blip r:embed="rId3"/>
          <a:stretch>
            <a:fillRect/>
          </a:stretch>
        </p:blipFill>
        <p:spPr>
          <a:xfrm>
            <a:off x="7263238" y="227313"/>
            <a:ext cx="4694301" cy="2686974"/>
          </a:xfrm>
          <a:prstGeom prst="rect">
            <a:avLst/>
          </a:prstGeom>
        </p:spPr>
      </p:pic>
      <p:pic>
        <p:nvPicPr>
          <p:cNvPr id="7" name="Picture 6"/>
          <p:cNvPicPr>
            <a:picLocks noChangeAspect="1"/>
          </p:cNvPicPr>
          <p:nvPr/>
        </p:nvPicPr>
        <p:blipFill>
          <a:blip r:embed="rId4"/>
          <a:stretch>
            <a:fillRect/>
          </a:stretch>
        </p:blipFill>
        <p:spPr>
          <a:xfrm>
            <a:off x="7382889" y="4483694"/>
            <a:ext cx="4541664" cy="2270832"/>
          </a:xfrm>
          <a:prstGeom prst="rect">
            <a:avLst/>
          </a:prstGeom>
        </p:spPr>
      </p:pic>
      <p:pic>
        <p:nvPicPr>
          <p:cNvPr id="5" name="Picture 4"/>
          <p:cNvPicPr>
            <a:picLocks noChangeAspect="1"/>
          </p:cNvPicPr>
          <p:nvPr/>
        </p:nvPicPr>
        <p:blipFill>
          <a:blip r:embed="rId5"/>
          <a:stretch>
            <a:fillRect/>
          </a:stretch>
        </p:blipFill>
        <p:spPr>
          <a:xfrm>
            <a:off x="6494612" y="2561995"/>
            <a:ext cx="3759129" cy="2105112"/>
          </a:xfrm>
          <a:prstGeom prst="rect">
            <a:avLst/>
          </a:prstGeom>
        </p:spPr>
      </p:pic>
    </p:spTree>
    <p:extLst>
      <p:ext uri="{BB962C8B-B14F-4D97-AF65-F5344CB8AC3E}">
        <p14:creationId xmlns:p14="http://schemas.microsoft.com/office/powerpoint/2010/main" val="5824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6394" y="627067"/>
            <a:ext cx="7729728" cy="1188720"/>
          </a:xfrm>
        </p:spPr>
        <p:txBody>
          <a:bodyPr/>
          <a:lstStyle/>
          <a:p>
            <a:r>
              <a:rPr lang="es-ES" dirty="0"/>
              <a:t>La historia de las fuerzas armadas de los estados unidos</a:t>
            </a:r>
            <a:endParaRPr lang="en-US" dirty="0"/>
          </a:p>
        </p:txBody>
      </p:sp>
      <p:sp>
        <p:nvSpPr>
          <p:cNvPr id="3" name="Content Placeholder 2"/>
          <p:cNvSpPr>
            <a:spLocks noGrp="1"/>
          </p:cNvSpPr>
          <p:nvPr>
            <p:ph idx="1"/>
          </p:nvPr>
        </p:nvSpPr>
        <p:spPr>
          <a:xfrm>
            <a:off x="345453" y="2532026"/>
            <a:ext cx="7473330" cy="3815765"/>
          </a:xfrm>
        </p:spPr>
        <p:txBody>
          <a:bodyPr>
            <a:normAutofit/>
          </a:bodyPr>
          <a:lstStyle/>
          <a:p>
            <a:r>
              <a:rPr lang="es-ES" sz="2400" dirty="0"/>
              <a:t>Es un período de más de dos siglos</a:t>
            </a:r>
          </a:p>
          <a:p>
            <a:r>
              <a:rPr lang="es-ES" sz="2400" dirty="0"/>
              <a:t>Lucha contra Gran Bretaña por su independencia </a:t>
            </a:r>
          </a:p>
          <a:p>
            <a:r>
              <a:rPr lang="es-ES" sz="2400" dirty="0"/>
              <a:t>Para los Estados Unidos, sus fuerzas armadas están formadas por el Ejército de los Estados Unidos, el Cuerpo Marino de los Estados Unidos, la Marina de Guerra de los Estados Unidos, la Fuerza Aérea de los Estados Unidos y el Guardacostas de los Estados Unidos. Todos trabajan bajo el mando del Departamento de Defensa de los Estados Unidos.</a:t>
            </a:r>
            <a:endParaRPr lang="en-US" dirty="0"/>
          </a:p>
        </p:txBody>
      </p:sp>
      <p:pic>
        <p:nvPicPr>
          <p:cNvPr id="4" name="Picture 3"/>
          <p:cNvPicPr>
            <a:picLocks noChangeAspect="1"/>
          </p:cNvPicPr>
          <p:nvPr/>
        </p:nvPicPr>
        <p:blipFill>
          <a:blip r:embed="rId2"/>
          <a:stretch>
            <a:fillRect/>
          </a:stretch>
        </p:blipFill>
        <p:spPr>
          <a:xfrm>
            <a:off x="7956741" y="4419601"/>
            <a:ext cx="4188719" cy="2353527"/>
          </a:xfrm>
          <a:prstGeom prst="rect">
            <a:avLst/>
          </a:prstGeom>
        </p:spPr>
      </p:pic>
      <p:pic>
        <p:nvPicPr>
          <p:cNvPr id="5" name="Picture 4"/>
          <p:cNvPicPr>
            <a:picLocks noChangeAspect="1"/>
          </p:cNvPicPr>
          <p:nvPr/>
        </p:nvPicPr>
        <p:blipFill>
          <a:blip r:embed="rId3"/>
          <a:stretch>
            <a:fillRect/>
          </a:stretch>
        </p:blipFill>
        <p:spPr>
          <a:xfrm>
            <a:off x="7956741" y="1544858"/>
            <a:ext cx="4004548" cy="2621683"/>
          </a:xfrm>
          <a:prstGeom prst="rect">
            <a:avLst/>
          </a:prstGeom>
        </p:spPr>
      </p:pic>
      <p:pic>
        <p:nvPicPr>
          <p:cNvPr id="6" name="Picture 5"/>
          <p:cNvPicPr>
            <a:picLocks noChangeAspect="1"/>
          </p:cNvPicPr>
          <p:nvPr/>
        </p:nvPicPr>
        <p:blipFill>
          <a:blip r:embed="rId4"/>
          <a:stretch>
            <a:fillRect/>
          </a:stretch>
        </p:blipFill>
        <p:spPr>
          <a:xfrm>
            <a:off x="190708" y="241281"/>
            <a:ext cx="2037685" cy="2037685"/>
          </a:xfrm>
          <a:prstGeom prst="rect">
            <a:avLst/>
          </a:prstGeom>
        </p:spPr>
      </p:pic>
    </p:spTree>
    <p:extLst>
      <p:ext uri="{BB962C8B-B14F-4D97-AF65-F5344CB8AC3E}">
        <p14:creationId xmlns:p14="http://schemas.microsoft.com/office/powerpoint/2010/main" val="1066776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9982" y="642767"/>
            <a:ext cx="7729728" cy="1188720"/>
          </a:xfrm>
        </p:spPr>
        <p:txBody>
          <a:bodyPr/>
          <a:lstStyle/>
          <a:p>
            <a:r>
              <a:rPr lang="es-ES" dirty="0"/>
              <a:t>La historia de las fuerzas armadas de México</a:t>
            </a:r>
            <a:endParaRPr lang="en-US" dirty="0"/>
          </a:p>
        </p:txBody>
      </p:sp>
      <p:sp>
        <p:nvSpPr>
          <p:cNvPr id="3" name="Content Placeholder 2"/>
          <p:cNvSpPr>
            <a:spLocks noGrp="1"/>
          </p:cNvSpPr>
          <p:nvPr>
            <p:ph idx="1"/>
          </p:nvPr>
        </p:nvSpPr>
        <p:spPr>
          <a:xfrm>
            <a:off x="389084" y="2074237"/>
            <a:ext cx="6377476" cy="4751118"/>
          </a:xfrm>
        </p:spPr>
        <p:txBody>
          <a:bodyPr>
            <a:normAutofit/>
          </a:bodyPr>
          <a:lstStyle/>
          <a:p>
            <a:r>
              <a:rPr lang="es-ES" sz="2400" dirty="0"/>
              <a:t>Las recientes campañas militares incluyen la Revolución Mexicana y la Guerra Cristera</a:t>
            </a:r>
          </a:p>
          <a:p>
            <a:r>
              <a:rPr lang="es-ES" sz="2400" dirty="0"/>
              <a:t>Derrocaron la dictadura de Porfirio Díaz y desafiaron la naturaleza anticlerical de los gobiernos posrevolucionarios</a:t>
            </a:r>
          </a:p>
          <a:p>
            <a:r>
              <a:rPr lang="en-US" sz="2400" dirty="0"/>
              <a:t>Los </a:t>
            </a:r>
            <a:r>
              <a:rPr lang="es-ES_tradnl" sz="2400" dirty="0"/>
              <a:t>Aliados</a:t>
            </a:r>
            <a:r>
              <a:rPr lang="en-US" sz="2400" dirty="0"/>
              <a:t> de la Segunda Guerra Mundial </a:t>
            </a:r>
          </a:p>
          <a:p>
            <a:r>
              <a:rPr lang="es-ES" sz="2400" dirty="0"/>
              <a:t>Los acontecimientos recientes en el ejército mexicano incluyen el despliegue de tropas a las Naciones Unidas y una cooperación con los Estados Unidos en patrullas de fronteras, y el relevo enviado durante el Huracán Katrina.</a:t>
            </a:r>
            <a:endParaRPr lang="en-US" sz="2400" dirty="0"/>
          </a:p>
          <a:p>
            <a:endParaRPr lang="en-US" dirty="0"/>
          </a:p>
        </p:txBody>
      </p:sp>
      <p:pic>
        <p:nvPicPr>
          <p:cNvPr id="4" name="Picture 3"/>
          <p:cNvPicPr>
            <a:picLocks noChangeAspect="1"/>
          </p:cNvPicPr>
          <p:nvPr/>
        </p:nvPicPr>
        <p:blipFill>
          <a:blip r:embed="rId2"/>
          <a:stretch>
            <a:fillRect/>
          </a:stretch>
        </p:blipFill>
        <p:spPr>
          <a:xfrm>
            <a:off x="8715271" y="712721"/>
            <a:ext cx="3332290" cy="2480283"/>
          </a:xfrm>
          <a:prstGeom prst="rect">
            <a:avLst/>
          </a:prstGeom>
        </p:spPr>
      </p:pic>
      <p:pic>
        <p:nvPicPr>
          <p:cNvPr id="5" name="Picture 4"/>
          <p:cNvPicPr>
            <a:picLocks noChangeAspect="1"/>
          </p:cNvPicPr>
          <p:nvPr/>
        </p:nvPicPr>
        <p:blipFill>
          <a:blip r:embed="rId3"/>
          <a:stretch>
            <a:fillRect/>
          </a:stretch>
        </p:blipFill>
        <p:spPr>
          <a:xfrm>
            <a:off x="6294966" y="1431055"/>
            <a:ext cx="1984824" cy="2845933"/>
          </a:xfrm>
          <a:prstGeom prst="rect">
            <a:avLst/>
          </a:prstGeom>
        </p:spPr>
      </p:pic>
      <p:pic>
        <p:nvPicPr>
          <p:cNvPr id="6" name="Picture 5"/>
          <p:cNvPicPr>
            <a:picLocks noChangeAspect="1"/>
          </p:cNvPicPr>
          <p:nvPr/>
        </p:nvPicPr>
        <p:blipFill>
          <a:blip r:embed="rId4"/>
          <a:stretch>
            <a:fillRect/>
          </a:stretch>
        </p:blipFill>
        <p:spPr>
          <a:xfrm>
            <a:off x="8279790" y="3876555"/>
            <a:ext cx="3767771" cy="2822192"/>
          </a:xfrm>
          <a:prstGeom prst="rect">
            <a:avLst/>
          </a:prstGeom>
        </p:spPr>
      </p:pic>
    </p:spTree>
    <p:extLst>
      <p:ext uri="{BB962C8B-B14F-4D97-AF65-F5344CB8AC3E}">
        <p14:creationId xmlns:p14="http://schemas.microsoft.com/office/powerpoint/2010/main" val="855957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Estructuras y cambios de los estados unidos</a:t>
            </a:r>
            <a:endParaRPr lang="en-US" dirty="0"/>
          </a:p>
        </p:txBody>
      </p:sp>
      <p:sp>
        <p:nvSpPr>
          <p:cNvPr id="3" name="Content Placeholder 2"/>
          <p:cNvSpPr>
            <a:spLocks noGrp="1"/>
          </p:cNvSpPr>
          <p:nvPr>
            <p:ph idx="1"/>
          </p:nvPr>
        </p:nvSpPr>
        <p:spPr>
          <a:xfrm>
            <a:off x="187696" y="2377441"/>
            <a:ext cx="7085301" cy="4306967"/>
          </a:xfrm>
        </p:spPr>
        <p:txBody>
          <a:bodyPr>
            <a:normAutofit/>
          </a:bodyPr>
          <a:lstStyle/>
          <a:p>
            <a:r>
              <a:rPr lang="es-ES" sz="2400" dirty="0"/>
              <a:t>Los Estados Unidos se ha convertido en un importante factor militar, pero conduce por el miedo no el respeto. </a:t>
            </a:r>
          </a:p>
          <a:p>
            <a:r>
              <a:rPr lang="es-ES" sz="2400" dirty="0"/>
              <a:t>Los Estados Unidos gastaron casi seiscientos mil millones de dólares en gastos militares en 2015.</a:t>
            </a:r>
          </a:p>
          <a:p>
            <a:r>
              <a:rPr lang="es-ES" sz="2400" dirty="0"/>
              <a:t>Si los militares de los estados unidos usan el ejército mexicano como ejemplo deben gastar menos tiempo y dinero en problemas que se están dando en todo el mundo y en el ejército, y debería centrarse más en asuntos que ocurren en los Estados Unidos. </a:t>
            </a:r>
          </a:p>
          <a:p>
            <a:endParaRPr lang="en-US" dirty="0"/>
          </a:p>
        </p:txBody>
      </p:sp>
      <p:pic>
        <p:nvPicPr>
          <p:cNvPr id="4" name="Picture 3"/>
          <p:cNvPicPr>
            <a:picLocks noChangeAspect="1"/>
          </p:cNvPicPr>
          <p:nvPr/>
        </p:nvPicPr>
        <p:blipFill rotWithShape="1">
          <a:blip r:embed="rId2"/>
          <a:srcRect b="12182"/>
          <a:stretch/>
        </p:blipFill>
        <p:spPr>
          <a:xfrm>
            <a:off x="7272997" y="3319973"/>
            <a:ext cx="4407831" cy="3531267"/>
          </a:xfrm>
          <a:prstGeom prst="rect">
            <a:avLst/>
          </a:prstGeom>
        </p:spPr>
      </p:pic>
      <p:pic>
        <p:nvPicPr>
          <p:cNvPr id="5" name="Picture 4"/>
          <p:cNvPicPr>
            <a:picLocks noChangeAspect="1"/>
          </p:cNvPicPr>
          <p:nvPr/>
        </p:nvPicPr>
        <p:blipFill rotWithShape="1">
          <a:blip r:embed="rId3"/>
          <a:srcRect r="30289"/>
          <a:stretch/>
        </p:blipFill>
        <p:spPr>
          <a:xfrm>
            <a:off x="9730420" y="110078"/>
            <a:ext cx="2365548" cy="3336507"/>
          </a:xfrm>
          <a:prstGeom prst="rect">
            <a:avLst/>
          </a:prstGeom>
        </p:spPr>
      </p:pic>
    </p:spTree>
    <p:extLst>
      <p:ext uri="{BB962C8B-B14F-4D97-AF65-F5344CB8AC3E}">
        <p14:creationId xmlns:p14="http://schemas.microsoft.com/office/powerpoint/2010/main" val="3257241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1936" y="355094"/>
            <a:ext cx="7729728" cy="1188720"/>
          </a:xfrm>
        </p:spPr>
        <p:txBody>
          <a:bodyPr/>
          <a:lstStyle/>
          <a:p>
            <a:r>
              <a:rPr lang="en-US" dirty="0" err="1"/>
              <a:t>Estructuras</a:t>
            </a:r>
            <a:r>
              <a:rPr lang="en-US" dirty="0"/>
              <a:t> y </a:t>
            </a:r>
            <a:r>
              <a:rPr lang="en-US" dirty="0" err="1"/>
              <a:t>cambios</a:t>
            </a:r>
            <a:r>
              <a:rPr lang="en-US" dirty="0"/>
              <a:t> de México </a:t>
            </a:r>
          </a:p>
        </p:txBody>
      </p:sp>
      <p:sp>
        <p:nvSpPr>
          <p:cNvPr id="3" name="Content Placeholder 2"/>
          <p:cNvSpPr>
            <a:spLocks noGrp="1"/>
          </p:cNvSpPr>
          <p:nvPr>
            <p:ph idx="1"/>
          </p:nvPr>
        </p:nvSpPr>
        <p:spPr>
          <a:xfrm>
            <a:off x="346065" y="1775791"/>
            <a:ext cx="5914058" cy="5011869"/>
          </a:xfrm>
        </p:spPr>
        <p:txBody>
          <a:bodyPr>
            <a:normAutofit fontScale="92500" lnSpcReduction="10000"/>
          </a:bodyPr>
          <a:lstStyle/>
          <a:p>
            <a:r>
              <a:rPr lang="es-ES" sz="2400" dirty="0"/>
              <a:t>La idea de defensa y orden en su propio país</a:t>
            </a:r>
          </a:p>
          <a:p>
            <a:r>
              <a:rPr lang="es-ES" sz="2400" dirty="0"/>
              <a:t>El ejército mexicano pone más énfasis en sus fronteras de lo que puede centrarse en detener la creación y difusión de drogas ilegales en su propio país</a:t>
            </a:r>
          </a:p>
          <a:p>
            <a:r>
              <a:rPr lang="es-ES" sz="2400" dirty="0"/>
              <a:t>Un beneficio enorme México puede ganar para los militares de los Estados Unidos es la modernización</a:t>
            </a:r>
          </a:p>
          <a:p>
            <a:r>
              <a:rPr lang="es-ES" sz="2400" dirty="0"/>
              <a:t>Si los militares mexicanos usan el ejército de los Estados Unidos como ejemplo, deben dedicar más tiempo y dinero a poner sistemas en vigor para crear un ejército más fuerte para la defensa de su país, como una guardia costera y debería convertirse en una sociedad y un ejército más modernizados. </a:t>
            </a:r>
            <a:endParaRPr lang="en-US" sz="2400" dirty="0"/>
          </a:p>
        </p:txBody>
      </p:sp>
      <p:pic>
        <p:nvPicPr>
          <p:cNvPr id="4" name="Picture 3"/>
          <p:cNvPicPr>
            <a:picLocks noChangeAspect="1"/>
          </p:cNvPicPr>
          <p:nvPr/>
        </p:nvPicPr>
        <p:blipFill>
          <a:blip r:embed="rId2"/>
          <a:stretch>
            <a:fillRect/>
          </a:stretch>
        </p:blipFill>
        <p:spPr>
          <a:xfrm>
            <a:off x="8553157" y="4879821"/>
            <a:ext cx="3446585" cy="1888228"/>
          </a:xfrm>
          <a:prstGeom prst="rect">
            <a:avLst/>
          </a:prstGeom>
        </p:spPr>
      </p:pic>
      <p:pic>
        <p:nvPicPr>
          <p:cNvPr id="5" name="Picture 4"/>
          <p:cNvPicPr>
            <a:picLocks noChangeAspect="1"/>
          </p:cNvPicPr>
          <p:nvPr/>
        </p:nvPicPr>
        <p:blipFill>
          <a:blip r:embed="rId3"/>
          <a:stretch>
            <a:fillRect/>
          </a:stretch>
        </p:blipFill>
        <p:spPr>
          <a:xfrm>
            <a:off x="8103928" y="1225794"/>
            <a:ext cx="4079631" cy="2680480"/>
          </a:xfrm>
          <a:prstGeom prst="rect">
            <a:avLst/>
          </a:prstGeom>
        </p:spPr>
      </p:pic>
      <p:pic>
        <p:nvPicPr>
          <p:cNvPr id="6" name="Picture 5"/>
          <p:cNvPicPr>
            <a:picLocks noChangeAspect="1"/>
          </p:cNvPicPr>
          <p:nvPr/>
        </p:nvPicPr>
        <p:blipFill>
          <a:blip r:embed="rId4"/>
          <a:stretch>
            <a:fillRect/>
          </a:stretch>
        </p:blipFill>
        <p:spPr>
          <a:xfrm>
            <a:off x="6721191" y="3471223"/>
            <a:ext cx="2765474" cy="1843649"/>
          </a:xfrm>
          <a:prstGeom prst="rect">
            <a:avLst/>
          </a:prstGeom>
        </p:spPr>
      </p:pic>
    </p:spTree>
    <p:extLst>
      <p:ext uri="{BB962C8B-B14F-4D97-AF65-F5344CB8AC3E}">
        <p14:creationId xmlns:p14="http://schemas.microsoft.com/office/powerpoint/2010/main" val="1654601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conclusión</a:t>
            </a:r>
            <a:endParaRPr lang="en-US" dirty="0"/>
          </a:p>
        </p:txBody>
      </p:sp>
      <p:sp>
        <p:nvSpPr>
          <p:cNvPr id="3" name="Content Placeholder 2"/>
          <p:cNvSpPr>
            <a:spLocks noGrp="1"/>
          </p:cNvSpPr>
          <p:nvPr>
            <p:ph idx="1"/>
          </p:nvPr>
        </p:nvSpPr>
        <p:spPr>
          <a:xfrm>
            <a:off x="133539" y="2558532"/>
            <a:ext cx="8309113" cy="4041052"/>
          </a:xfrm>
        </p:spPr>
        <p:txBody>
          <a:bodyPr>
            <a:noAutofit/>
          </a:bodyPr>
          <a:lstStyle/>
          <a:p>
            <a:r>
              <a:rPr lang="es-ES" sz="2400" dirty="0"/>
              <a:t>Si los militares de los estados unidos usan el ejército mexicano como ejemplo deben gastar menos tiempo y dinero en problemas que se están dando en todo el mundo y en el ejército, y debería centrarse más en asuntos que ocurren en los Estados Unidos. </a:t>
            </a:r>
          </a:p>
          <a:p>
            <a:r>
              <a:rPr lang="es-ES" sz="2400" dirty="0"/>
              <a:t>Si los militares mexicanos usan el ejército de los Estados Unidos como ejemplo, deben dedicar más tiempo y dinero a poner sistemas en vigor para crear un ejército más fuerte para la defensa de su país, como una guardia costera y debería convertirse en una sociedad y un ejército más modernizados. </a:t>
            </a:r>
            <a:endParaRPr lang="en-US" sz="2400" dirty="0"/>
          </a:p>
        </p:txBody>
      </p:sp>
      <p:pic>
        <p:nvPicPr>
          <p:cNvPr id="4" name="Picture 3"/>
          <p:cNvPicPr>
            <a:picLocks noChangeAspect="1"/>
          </p:cNvPicPr>
          <p:nvPr/>
        </p:nvPicPr>
        <p:blipFill>
          <a:blip r:embed="rId2"/>
          <a:stretch>
            <a:fillRect/>
          </a:stretch>
        </p:blipFill>
        <p:spPr>
          <a:xfrm>
            <a:off x="239151" y="236320"/>
            <a:ext cx="3488198" cy="2322212"/>
          </a:xfrm>
          <a:prstGeom prst="rect">
            <a:avLst/>
          </a:prstGeom>
        </p:spPr>
      </p:pic>
      <p:pic>
        <p:nvPicPr>
          <p:cNvPr id="5" name="Picture 4"/>
          <p:cNvPicPr>
            <a:picLocks noChangeAspect="1"/>
          </p:cNvPicPr>
          <p:nvPr/>
        </p:nvPicPr>
        <p:blipFill>
          <a:blip r:embed="rId3"/>
          <a:stretch>
            <a:fillRect/>
          </a:stretch>
        </p:blipFill>
        <p:spPr>
          <a:xfrm>
            <a:off x="7904485" y="196951"/>
            <a:ext cx="4112758" cy="2352434"/>
          </a:xfrm>
          <a:prstGeom prst="rect">
            <a:avLst/>
          </a:prstGeom>
        </p:spPr>
      </p:pic>
      <p:pic>
        <p:nvPicPr>
          <p:cNvPr id="6" name="Picture 5"/>
          <p:cNvPicPr>
            <a:picLocks noChangeAspect="1"/>
          </p:cNvPicPr>
          <p:nvPr/>
        </p:nvPicPr>
        <p:blipFill>
          <a:blip r:embed="rId4"/>
          <a:stretch>
            <a:fillRect/>
          </a:stretch>
        </p:blipFill>
        <p:spPr>
          <a:xfrm>
            <a:off x="8759076" y="2731810"/>
            <a:ext cx="3292125" cy="1847248"/>
          </a:xfrm>
          <a:prstGeom prst="rect">
            <a:avLst/>
          </a:prstGeom>
        </p:spPr>
      </p:pic>
      <p:pic>
        <p:nvPicPr>
          <p:cNvPr id="7" name="Picture 6"/>
          <p:cNvPicPr>
            <a:picLocks noChangeAspect="1"/>
          </p:cNvPicPr>
          <p:nvPr/>
        </p:nvPicPr>
        <p:blipFill>
          <a:blip r:embed="rId5"/>
          <a:stretch>
            <a:fillRect/>
          </a:stretch>
        </p:blipFill>
        <p:spPr>
          <a:xfrm>
            <a:off x="8257735" y="4761482"/>
            <a:ext cx="3863925" cy="1934555"/>
          </a:xfrm>
          <a:prstGeom prst="rect">
            <a:avLst/>
          </a:prstGeom>
        </p:spPr>
      </p:pic>
    </p:spTree>
    <p:extLst>
      <p:ext uri="{BB962C8B-B14F-4D97-AF65-F5344CB8AC3E}">
        <p14:creationId xmlns:p14="http://schemas.microsoft.com/office/powerpoint/2010/main" val="3222676238"/>
      </p:ext>
    </p:extLst>
  </p:cSld>
  <p:clrMapOvr>
    <a:masterClrMapping/>
  </p:clrMapOvr>
</p:sld>
</file>

<file path=ppt/theme/theme1.xml><?xml version="1.0" encoding="utf-8"?>
<a:theme xmlns:a="http://schemas.openxmlformats.org/drawingml/2006/main" name="Parcel">
  <a:themeElements>
    <a:clrScheme name="Parcel">
      <a:dk1>
        <a:srgbClr val="000000"/>
      </a:dk1>
      <a:lt1>
        <a:sysClr val="window" lastClr="FFFFFF"/>
      </a:lt1>
      <a:dk2>
        <a:srgbClr val="5E5E5E"/>
      </a:dk2>
      <a:lt2>
        <a:srgbClr val="DDDDDD"/>
      </a:lt2>
      <a:accent1>
        <a:srgbClr val="A6B727"/>
      </a:accent1>
      <a:accent2>
        <a:srgbClr val="418AB3"/>
      </a:accent2>
      <a:accent3>
        <a:srgbClr val="F69200"/>
      </a:accent3>
      <a:accent4>
        <a:srgbClr val="838383"/>
      </a:accent4>
      <a:accent5>
        <a:srgbClr val="FEC306"/>
      </a:accent5>
      <a:accent6>
        <a:srgbClr val="DF5327"/>
      </a:accent6>
      <a:hlink>
        <a:srgbClr val="F59E00"/>
      </a:hlink>
      <a:folHlink>
        <a:srgbClr val="B2B2B2"/>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A425FB89-E954-4A2A-81DC-D90804A94DBA}"/>
    </a:ext>
  </a:extLst>
</a:theme>
</file>

<file path=docProps/app.xml><?xml version="1.0" encoding="utf-8"?>
<Properties xmlns="http://schemas.openxmlformats.org/officeDocument/2006/extended-properties" xmlns:vt="http://schemas.openxmlformats.org/officeDocument/2006/docPropsVTypes">
  <Template>TM10001115[[fn=Parcel]]</Template>
  <TotalTime>165</TotalTime>
  <Words>649</Words>
  <Application>Microsoft Office PowerPoint</Application>
  <PresentationFormat>Widescreen</PresentationFormat>
  <Paragraphs>38</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Gill Sans MT</vt:lpstr>
      <vt:lpstr>Parcel</vt:lpstr>
      <vt:lpstr>Los ejércitos de los Estados Unidos y México</vt:lpstr>
      <vt:lpstr>mis ideas </vt:lpstr>
      <vt:lpstr>mi tema</vt:lpstr>
      <vt:lpstr>Tesis</vt:lpstr>
      <vt:lpstr>La historia de las fuerzas armadas de los estados unidos</vt:lpstr>
      <vt:lpstr>La historia de las fuerzas armadas de México</vt:lpstr>
      <vt:lpstr>Estructuras y cambios de los estados unidos</vt:lpstr>
      <vt:lpstr>Estructuras y cambios de México </vt:lpstr>
      <vt:lpstr>conclusión</vt:lpstr>
      <vt:lpstr>Obras Citadas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Los ejércitos de los Estados Unidos y México</dc:title>
  <dc:creator>Madison Hoffman</dc:creator>
  <cp:lastModifiedBy>Madison Hoffman</cp:lastModifiedBy>
  <cp:revision>18</cp:revision>
  <dcterms:created xsi:type="dcterms:W3CDTF">2017-04-20T04:54:30Z</dcterms:created>
  <dcterms:modified xsi:type="dcterms:W3CDTF">2017-04-26T01:18:56Z</dcterms:modified>
</cp:coreProperties>
</file>