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1" r:id="rId4"/>
    <p:sldId id="258" r:id="rId5"/>
    <p:sldId id="259" r:id="rId6"/>
    <p:sldId id="265" r:id="rId7"/>
    <p:sldId id="262" r:id="rId8"/>
    <p:sldId id="264" r:id="rId9"/>
    <p:sldId id="263"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7B366F4-18CD-40C2-800F-C7ADC543E7FF}" type="datetimeFigureOut">
              <a:rPr lang="en-US" smtClean="0"/>
              <a:t>11/28/2016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1A7D05A-9F03-4367-BA38-B3B1C90698F3}" type="slidenum">
              <a:rPr lang="en-US" smtClean="0"/>
              <a:t>‹#›</a:t>
            </a:fld>
            <a:endParaRPr lang="en-US"/>
          </a:p>
        </p:txBody>
      </p:sp>
    </p:spTree>
    <p:extLst>
      <p:ext uri="{BB962C8B-B14F-4D97-AF65-F5344CB8AC3E}">
        <p14:creationId xmlns:p14="http://schemas.microsoft.com/office/powerpoint/2010/main" val="103289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B366F4-18CD-40C2-800F-C7ADC543E7F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107325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B366F4-18CD-40C2-800F-C7ADC543E7F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318213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B366F4-18CD-40C2-800F-C7ADC543E7F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297930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B366F4-18CD-40C2-800F-C7ADC543E7F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92947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B366F4-18CD-40C2-800F-C7ADC543E7FF}"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197657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B366F4-18CD-40C2-800F-C7ADC543E7FF}"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337535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B366F4-18CD-40C2-800F-C7ADC543E7FF}"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101445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366F4-18CD-40C2-800F-C7ADC543E7FF}"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7D05A-9F03-4367-BA38-B3B1C90698F3}" type="slidenum">
              <a:rPr lang="en-US" smtClean="0"/>
              <a:t>‹#›</a:t>
            </a:fld>
            <a:endParaRPr lang="en-US"/>
          </a:p>
        </p:txBody>
      </p:sp>
    </p:spTree>
    <p:extLst>
      <p:ext uri="{BB962C8B-B14F-4D97-AF65-F5344CB8AC3E}">
        <p14:creationId xmlns:p14="http://schemas.microsoft.com/office/powerpoint/2010/main" val="21744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7B366F4-18CD-40C2-800F-C7ADC543E7FF}"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1A7D05A-9F03-4367-BA38-B3B1C90698F3}" type="slidenum">
              <a:rPr lang="en-US" smtClean="0"/>
              <a:t>‹#›</a:t>
            </a:fld>
            <a:endParaRPr lang="en-US"/>
          </a:p>
        </p:txBody>
      </p:sp>
    </p:spTree>
    <p:extLst>
      <p:ext uri="{BB962C8B-B14F-4D97-AF65-F5344CB8AC3E}">
        <p14:creationId xmlns:p14="http://schemas.microsoft.com/office/powerpoint/2010/main" val="308412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7B366F4-18CD-40C2-800F-C7ADC543E7FF}" type="datetimeFigureOut">
              <a:rPr lang="en-US" smtClean="0"/>
              <a:t>11/28/2016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1A7D05A-9F03-4367-BA38-B3B1C90698F3}" type="slidenum">
              <a:rPr lang="en-US" smtClean="0"/>
              <a:t>‹#›</a:t>
            </a:fld>
            <a:endParaRPr lang="en-US"/>
          </a:p>
        </p:txBody>
      </p:sp>
    </p:spTree>
    <p:extLst>
      <p:ext uri="{BB962C8B-B14F-4D97-AF65-F5344CB8AC3E}">
        <p14:creationId xmlns:p14="http://schemas.microsoft.com/office/powerpoint/2010/main" val="26097107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7B366F4-18CD-40C2-800F-C7ADC543E7FF}" type="datetimeFigureOut">
              <a:rPr lang="en-US" smtClean="0"/>
              <a:t>11/28/2016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1A7D05A-9F03-4367-BA38-B3B1C90698F3}" type="slidenum">
              <a:rPr lang="en-US" smtClean="0"/>
              <a:t>‹#›</a:t>
            </a:fld>
            <a:endParaRPr lang="en-US"/>
          </a:p>
        </p:txBody>
      </p:sp>
    </p:spTree>
    <p:extLst>
      <p:ext uri="{BB962C8B-B14F-4D97-AF65-F5344CB8AC3E}">
        <p14:creationId xmlns:p14="http://schemas.microsoft.com/office/powerpoint/2010/main" val="26324506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7yLXfruOQAs&amp;list=TLVZKzoJqnq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Los </a:t>
            </a:r>
            <a:r>
              <a:rPr lang="en-US" dirty="0" err="1"/>
              <a:t>Naciones</a:t>
            </a:r>
            <a:r>
              <a:rPr lang="en-US" dirty="0"/>
              <a:t> </a:t>
            </a:r>
            <a:r>
              <a:rPr lang="en-US" dirty="0" err="1"/>
              <a:t>Indígenas</a:t>
            </a:r>
            <a:r>
              <a:rPr lang="en-US" dirty="0"/>
              <a:t> de </a:t>
            </a:r>
            <a:br>
              <a:rPr lang="en-US" dirty="0"/>
            </a:br>
            <a:r>
              <a:rPr lang="en-US" dirty="0"/>
              <a:t>Ecuador</a:t>
            </a:r>
          </a:p>
        </p:txBody>
      </p:sp>
      <p:sp>
        <p:nvSpPr>
          <p:cNvPr id="3" name="Subtitle 2"/>
          <p:cNvSpPr>
            <a:spLocks noGrp="1"/>
          </p:cNvSpPr>
          <p:nvPr>
            <p:ph type="subTitle" idx="1"/>
          </p:nvPr>
        </p:nvSpPr>
        <p:spPr/>
        <p:txBody>
          <a:bodyPr/>
          <a:lstStyle/>
          <a:p>
            <a:r>
              <a:rPr lang="en-US" dirty="0"/>
              <a:t>Por Madie Hoffman, Mariah Sletten Y Emily Lyon</a:t>
            </a:r>
          </a:p>
        </p:txBody>
      </p:sp>
      <p:pic>
        <p:nvPicPr>
          <p:cNvPr id="4" name="Picture 3"/>
          <p:cNvPicPr>
            <a:picLocks noChangeAspect="1"/>
          </p:cNvPicPr>
          <p:nvPr/>
        </p:nvPicPr>
        <p:blipFill>
          <a:blip r:embed="rId2"/>
          <a:stretch>
            <a:fillRect/>
          </a:stretch>
        </p:blipFill>
        <p:spPr>
          <a:xfrm>
            <a:off x="8440861" y="365760"/>
            <a:ext cx="3316505" cy="3635400"/>
          </a:xfrm>
          <a:prstGeom prst="rect">
            <a:avLst/>
          </a:prstGeom>
        </p:spPr>
      </p:pic>
    </p:spTree>
    <p:extLst>
      <p:ext uri="{BB962C8B-B14F-4D97-AF65-F5344CB8AC3E}">
        <p14:creationId xmlns:p14="http://schemas.microsoft.com/office/powerpoint/2010/main" val="134448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99533"/>
            <a:ext cx="11635409" cy="1658198"/>
          </a:xfrm>
        </p:spPr>
        <p:txBody>
          <a:bodyPr/>
          <a:lstStyle/>
          <a:p>
            <a:r>
              <a:rPr lang="es-ES" dirty="0"/>
              <a:t>Las similitudes del activismo ambiental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s-ES" dirty="0"/>
              <a:t>Grandes petroleras están tratando de hacerse sus tierras</a:t>
            </a:r>
          </a:p>
          <a:p>
            <a:pPr>
              <a:buFont typeface="Arial" panose="020B0604020202020204" pitchFamily="34" charset="0"/>
              <a:buChar char="•"/>
            </a:pPr>
            <a:r>
              <a:rPr lang="es-ES" dirty="0"/>
              <a:t>Los “Standing Rock Sioux” en los Estados Unidos dicen que la tubería destruirá su medio ambiente y sitios culturales. </a:t>
            </a:r>
          </a:p>
          <a:p>
            <a:pPr>
              <a:buFont typeface="Arial" panose="020B0604020202020204" pitchFamily="34" charset="0"/>
              <a:buChar char="•"/>
            </a:pPr>
            <a:r>
              <a:rPr lang="es-ES" dirty="0"/>
              <a:t>Esta problema es similar en Ecuador porque los grupos indígenas viven en lugares en que hay mucho petróleo. </a:t>
            </a:r>
          </a:p>
          <a:p>
            <a:pPr>
              <a:buFont typeface="Arial" panose="020B0604020202020204" pitchFamily="34" charset="0"/>
              <a:buChar char="•"/>
            </a:pPr>
            <a:r>
              <a:rPr lang="es-ES" dirty="0"/>
              <a:t>El gobierno de Ecuador quiere extraer el petróleo de estas regiones, pero esto pone en peligro a los indígenas</a:t>
            </a:r>
          </a:p>
          <a:p>
            <a:endParaRPr lang="en-US" dirty="0"/>
          </a:p>
        </p:txBody>
      </p:sp>
      <p:pic>
        <p:nvPicPr>
          <p:cNvPr id="4" name="Picture 3"/>
          <p:cNvPicPr>
            <a:picLocks noChangeAspect="1"/>
          </p:cNvPicPr>
          <p:nvPr/>
        </p:nvPicPr>
        <p:blipFill>
          <a:blip r:embed="rId2"/>
          <a:stretch>
            <a:fillRect/>
          </a:stretch>
        </p:blipFill>
        <p:spPr>
          <a:xfrm>
            <a:off x="435672" y="4767940"/>
            <a:ext cx="3121621" cy="2013949"/>
          </a:xfrm>
          <a:prstGeom prst="rect">
            <a:avLst/>
          </a:prstGeom>
        </p:spPr>
      </p:pic>
      <p:pic>
        <p:nvPicPr>
          <p:cNvPr id="5" name="Picture 4"/>
          <p:cNvPicPr>
            <a:picLocks noChangeAspect="1"/>
          </p:cNvPicPr>
          <p:nvPr/>
        </p:nvPicPr>
        <p:blipFill>
          <a:blip r:embed="rId3"/>
          <a:stretch>
            <a:fillRect/>
          </a:stretch>
        </p:blipFill>
        <p:spPr>
          <a:xfrm>
            <a:off x="6400798" y="4536455"/>
            <a:ext cx="3874563" cy="2169755"/>
          </a:xfrm>
          <a:prstGeom prst="rect">
            <a:avLst/>
          </a:prstGeom>
        </p:spPr>
      </p:pic>
    </p:spTree>
    <p:extLst>
      <p:ext uri="{BB962C8B-B14F-4D97-AF65-F5344CB8AC3E}">
        <p14:creationId xmlns:p14="http://schemas.microsoft.com/office/powerpoint/2010/main" val="270347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Preguntas</a:t>
            </a:r>
          </a:p>
        </p:txBody>
      </p:sp>
      <p:sp>
        <p:nvSpPr>
          <p:cNvPr id="3" name="Content Placeholder 2"/>
          <p:cNvSpPr>
            <a:spLocks noGrp="1"/>
          </p:cNvSpPr>
          <p:nvPr>
            <p:ph idx="1"/>
          </p:nvPr>
        </p:nvSpPr>
        <p:spPr/>
        <p:txBody>
          <a:bodyPr/>
          <a:lstStyle/>
          <a:p>
            <a:pPr marL="457200" indent="-457200">
              <a:buFont typeface="+mj-lt"/>
              <a:buAutoNum type="arabicPeriod"/>
            </a:pPr>
            <a:r>
              <a:rPr lang="es-ES" dirty="0"/>
              <a:t>¿Cuál es el grupo indígena más grande de Ecuador?</a:t>
            </a:r>
          </a:p>
          <a:p>
            <a:pPr marL="2165760" lvl="8" indent="-457200">
              <a:buFont typeface="+mj-lt"/>
              <a:buAutoNum type="arabicPeriod"/>
            </a:pPr>
            <a:r>
              <a:rPr lang="es-ES" dirty="0"/>
              <a:t>El </a:t>
            </a:r>
            <a:r>
              <a:rPr lang="es-ES" dirty="0" err="1"/>
              <a:t>Kichwa</a:t>
            </a:r>
            <a:endParaRPr lang="es-ES" dirty="0"/>
          </a:p>
          <a:p>
            <a:pPr marL="2165760" lvl="8" indent="-457200">
              <a:buFont typeface="+mj-lt"/>
              <a:buAutoNum type="arabicPeriod"/>
            </a:pPr>
            <a:endParaRPr lang="es-ES" dirty="0"/>
          </a:p>
          <a:p>
            <a:pPr marL="457200" indent="-457200">
              <a:buFont typeface="+mj-lt"/>
              <a:buAutoNum type="arabicPeriod"/>
            </a:pPr>
            <a:r>
              <a:rPr lang="es-ES" dirty="0"/>
              <a:t>¿Cuántos dialectos diferentes de </a:t>
            </a:r>
            <a:r>
              <a:rPr lang="es-ES" dirty="0" err="1"/>
              <a:t>Kichwa</a:t>
            </a:r>
            <a:r>
              <a:rPr lang="es-ES" dirty="0"/>
              <a:t> en Ecuador?</a:t>
            </a:r>
          </a:p>
          <a:p>
            <a:pPr marL="1708560" lvl="8" indent="0">
              <a:buNone/>
            </a:pPr>
            <a:r>
              <a:rPr lang="es-ES" dirty="0"/>
              <a:t>2.      Ocho</a:t>
            </a:r>
            <a:endParaRPr lang="en-US" dirty="0"/>
          </a:p>
        </p:txBody>
      </p:sp>
      <p:pic>
        <p:nvPicPr>
          <p:cNvPr id="4" name="Picture 3" descr="Pregunt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155" y="3550608"/>
            <a:ext cx="4809844" cy="3035722"/>
          </a:xfrm>
          <a:prstGeom prst="rect">
            <a:avLst/>
          </a:prstGeom>
        </p:spPr>
      </p:pic>
    </p:spTree>
    <p:extLst>
      <p:ext uri="{BB962C8B-B14F-4D97-AF65-F5344CB8AC3E}">
        <p14:creationId xmlns:p14="http://schemas.microsoft.com/office/powerpoint/2010/main" val="381794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 </a:t>
            </a:r>
            <a:r>
              <a:rPr lang="en-US" dirty="0" err="1"/>
              <a:t>resumen</a:t>
            </a:r>
            <a:r>
              <a:rPr lang="en-US" dirty="0"/>
              <a:t> </a:t>
            </a:r>
            <a:r>
              <a:rPr lang="en-US" dirty="0" err="1"/>
              <a:t>en</a:t>
            </a:r>
            <a:r>
              <a:rPr lang="en-US" dirty="0"/>
              <a:t> </a:t>
            </a:r>
            <a:r>
              <a:rPr lang="en-US" dirty="0" err="1"/>
              <a:t>inglés</a:t>
            </a:r>
            <a:endParaRPr lang="en-US" dirty="0"/>
          </a:p>
        </p:txBody>
      </p:sp>
      <p:sp>
        <p:nvSpPr>
          <p:cNvPr id="3" name="Content Placeholder 2"/>
          <p:cNvSpPr>
            <a:spLocks noGrp="1"/>
          </p:cNvSpPr>
          <p:nvPr>
            <p:ph idx="1"/>
          </p:nvPr>
        </p:nvSpPr>
        <p:spPr/>
        <p:txBody>
          <a:bodyPr/>
          <a:lstStyle/>
          <a:p>
            <a:pPr marL="0" indent="0">
              <a:buNone/>
            </a:pPr>
            <a:r>
              <a:rPr lang="en-US" dirty="0"/>
              <a:t>This presentation describes the indigenous nations of Ecuador especially the </a:t>
            </a:r>
            <a:r>
              <a:rPr lang="en-US" dirty="0" err="1"/>
              <a:t>Kichwa</a:t>
            </a:r>
            <a:r>
              <a:rPr lang="en-US" dirty="0"/>
              <a:t> (Quechua). The </a:t>
            </a:r>
            <a:r>
              <a:rPr lang="en-US" dirty="0" err="1"/>
              <a:t>Kichwa</a:t>
            </a:r>
            <a:r>
              <a:rPr lang="en-US" dirty="0"/>
              <a:t> are one of the largest indigenous groups of people in the Americas. Their culture has grown from many different sub-cultures and there are many different “Pueblos” of the </a:t>
            </a:r>
            <a:r>
              <a:rPr lang="en-US" dirty="0" err="1"/>
              <a:t>Kichwa</a:t>
            </a:r>
            <a:r>
              <a:rPr lang="en-US" dirty="0"/>
              <a:t> people. An important celebration in South America is “La Virgen de las Mercedes” which honors the religious ancestor of the countries. We will talk about the overview or the </a:t>
            </a:r>
            <a:r>
              <a:rPr lang="en-US" dirty="0" err="1"/>
              <a:t>Kichwa</a:t>
            </a:r>
            <a:r>
              <a:rPr lang="en-US" dirty="0"/>
              <a:t> people and how they are different and similar to other cultures. We will conclude by talking about the environmental impact and how both the United States and Ecuador are fighting for the environmental ordinances of sacred and protected land.  </a:t>
            </a:r>
          </a:p>
        </p:txBody>
      </p:sp>
    </p:spTree>
    <p:extLst>
      <p:ext uri="{BB962C8B-B14F-4D97-AF65-F5344CB8AC3E}">
        <p14:creationId xmlns:p14="http://schemas.microsoft.com/office/powerpoint/2010/main" val="115391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Cosmovisión</a:t>
            </a:r>
            <a:r>
              <a:rPr lang="en-US" dirty="0"/>
              <a:t> de Ecuador</a:t>
            </a:r>
          </a:p>
        </p:txBody>
      </p:sp>
      <p:sp>
        <p:nvSpPr>
          <p:cNvPr id="3" name="Content Placeholder 2"/>
          <p:cNvSpPr>
            <a:spLocks noGrp="1"/>
          </p:cNvSpPr>
          <p:nvPr>
            <p:ph idx="1"/>
          </p:nvPr>
        </p:nvSpPr>
        <p:spPr/>
        <p:txBody>
          <a:bodyPr>
            <a:normAutofit fontScale="85000" lnSpcReduction="20000"/>
          </a:bodyPr>
          <a:lstStyle/>
          <a:p>
            <a:r>
              <a:rPr lang="es-ES" dirty="0"/>
              <a:t>Población: 16,027,000 personas</a:t>
            </a:r>
          </a:p>
          <a:p>
            <a:r>
              <a:rPr lang="es-ES" dirty="0"/>
              <a:t>Capital: Quito, tiene 1,451,000 personas</a:t>
            </a:r>
          </a:p>
          <a:p>
            <a:r>
              <a:rPr lang="es-ES" dirty="0"/>
              <a:t>Moneda: Dólares de los Estados Unidos</a:t>
            </a:r>
          </a:p>
          <a:p>
            <a:r>
              <a:rPr lang="es-ES" dirty="0"/>
              <a:t>Es uno de los países mas seguros de Sudamérica</a:t>
            </a:r>
          </a:p>
          <a:p>
            <a:r>
              <a:rPr lang="es-ES" dirty="0"/>
              <a:t>Es el mayor exportador de bananas</a:t>
            </a:r>
          </a:p>
          <a:p>
            <a:r>
              <a:rPr lang="es-ES" dirty="0"/>
              <a:t>El población es 70% mestizo, 30% personas indígenas</a:t>
            </a:r>
          </a:p>
          <a:p>
            <a:r>
              <a:rPr lang="es-ES" dirty="0"/>
              <a:t>Solo 10% de estudiantes en Ecuador tienen un educación de colegio.</a:t>
            </a:r>
          </a:p>
          <a:p>
            <a:r>
              <a:rPr lang="es-ES" dirty="0"/>
              <a:t>Los colores de la bandera de Ecuador son amarillo, azul, y rojo. El amarillo representa la diversidad del país, el azul representa el mar y el cielo, y el rojo representa a las personas que pelearon para ganar independencia.</a:t>
            </a:r>
          </a:p>
          <a:p>
            <a:r>
              <a:rPr lang="es-ES" dirty="0"/>
              <a:t>40% de adultos en Ecuador no tienen cuentas bancarias.</a:t>
            </a:r>
            <a:endParaRPr lang="en-US" dirty="0"/>
          </a:p>
        </p:txBody>
      </p:sp>
      <p:pic>
        <p:nvPicPr>
          <p:cNvPr id="4" name="Picture 3"/>
          <p:cNvPicPr>
            <a:picLocks noChangeAspect="1"/>
          </p:cNvPicPr>
          <p:nvPr/>
        </p:nvPicPr>
        <p:blipFill>
          <a:blip r:embed="rId2"/>
          <a:stretch>
            <a:fillRect/>
          </a:stretch>
        </p:blipFill>
        <p:spPr>
          <a:xfrm>
            <a:off x="8305799" y="499533"/>
            <a:ext cx="3124200" cy="3362325"/>
          </a:xfrm>
          <a:prstGeom prst="rect">
            <a:avLst/>
          </a:prstGeom>
        </p:spPr>
      </p:pic>
      <p:pic>
        <p:nvPicPr>
          <p:cNvPr id="5" name="Picture 4"/>
          <p:cNvPicPr>
            <a:picLocks noChangeAspect="1"/>
          </p:cNvPicPr>
          <p:nvPr/>
        </p:nvPicPr>
        <p:blipFill>
          <a:blip r:embed="rId3"/>
          <a:stretch>
            <a:fillRect/>
          </a:stretch>
        </p:blipFill>
        <p:spPr>
          <a:xfrm>
            <a:off x="8707901" y="5097390"/>
            <a:ext cx="1638959" cy="1631675"/>
          </a:xfrm>
          <a:prstGeom prst="rect">
            <a:avLst/>
          </a:prstGeom>
        </p:spPr>
      </p:pic>
    </p:spTree>
    <p:extLst>
      <p:ext uri="{BB962C8B-B14F-4D97-AF65-F5344CB8AC3E}">
        <p14:creationId xmlns:p14="http://schemas.microsoft.com/office/powerpoint/2010/main" val="380398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a:t>
            </a:r>
            <a:r>
              <a:rPr lang="en-US" dirty="0" err="1"/>
              <a:t>Naciones</a:t>
            </a:r>
            <a:r>
              <a:rPr lang="en-US" dirty="0"/>
              <a:t> </a:t>
            </a:r>
            <a:r>
              <a:rPr lang="en-US" dirty="0" err="1"/>
              <a:t>Indígenas</a:t>
            </a:r>
            <a:endParaRPr lang="en-US" dirty="0"/>
          </a:p>
        </p:txBody>
      </p:sp>
      <p:sp>
        <p:nvSpPr>
          <p:cNvPr id="3" name="Content Placeholder 2"/>
          <p:cNvSpPr>
            <a:spLocks noGrp="1"/>
          </p:cNvSpPr>
          <p:nvPr>
            <p:ph idx="1"/>
          </p:nvPr>
        </p:nvSpPr>
        <p:spPr>
          <a:xfrm>
            <a:off x="676656" y="1722783"/>
            <a:ext cx="10753725" cy="5135217"/>
          </a:xfrm>
        </p:spPr>
        <p:txBody>
          <a:bodyPr>
            <a:normAutofit fontScale="92500" lnSpcReduction="10000"/>
          </a:bodyPr>
          <a:lstStyle/>
          <a:p>
            <a:r>
              <a:rPr lang="es-ES" dirty="0" err="1"/>
              <a:t>Sapara</a:t>
            </a:r>
            <a:r>
              <a:rPr lang="es-ES" dirty="0"/>
              <a:t>: Solo cuatro personas </a:t>
            </a:r>
            <a:r>
              <a:rPr lang="es-ES" dirty="0" err="1"/>
              <a:t>Saparas</a:t>
            </a:r>
            <a:r>
              <a:rPr lang="es-ES" dirty="0"/>
              <a:t> pueden hablar la lengua </a:t>
            </a:r>
            <a:r>
              <a:rPr lang="es-ES" dirty="0" err="1"/>
              <a:t>Sapara</a:t>
            </a:r>
            <a:r>
              <a:rPr lang="es-ES" dirty="0"/>
              <a:t> con fluencia</a:t>
            </a:r>
          </a:p>
          <a:p>
            <a:r>
              <a:rPr lang="es-ES" dirty="0" err="1"/>
              <a:t>Achuar</a:t>
            </a:r>
            <a:r>
              <a:rPr lang="es-ES" dirty="0"/>
              <a:t>: Viven cerca de la frontera de Ecuador y </a:t>
            </a:r>
            <a:r>
              <a:rPr lang="es-ES" dirty="0" err="1"/>
              <a:t>Peru</a:t>
            </a:r>
            <a:endParaRPr lang="es-ES" dirty="0"/>
          </a:p>
          <a:p>
            <a:r>
              <a:rPr lang="es-ES" dirty="0" err="1"/>
              <a:t>Wao</a:t>
            </a:r>
            <a:r>
              <a:rPr lang="es-ES" dirty="0"/>
              <a:t>: Su </a:t>
            </a:r>
            <a:r>
              <a:rPr lang="es-ES" dirty="0" err="1"/>
              <a:t>territoria</a:t>
            </a:r>
            <a:r>
              <a:rPr lang="es-ES" dirty="0"/>
              <a:t> está amenazada por las industrias petroleras</a:t>
            </a:r>
          </a:p>
          <a:p>
            <a:r>
              <a:rPr lang="es-ES" dirty="0" err="1"/>
              <a:t>Shiwiar</a:t>
            </a:r>
            <a:r>
              <a:rPr lang="es-ES" dirty="0"/>
              <a:t>: Hay 721 personas de la cultura </a:t>
            </a:r>
            <a:r>
              <a:rPr lang="es-ES" dirty="0" err="1"/>
              <a:t>Shiwiar</a:t>
            </a:r>
            <a:endParaRPr lang="es-ES" dirty="0"/>
          </a:p>
          <a:p>
            <a:r>
              <a:rPr lang="es-ES" dirty="0" err="1"/>
              <a:t>A’i</a:t>
            </a:r>
            <a:r>
              <a:rPr lang="es-ES" dirty="0"/>
              <a:t>: Viven en la Reserva Ecológica </a:t>
            </a:r>
            <a:r>
              <a:rPr lang="es-ES" dirty="0" err="1"/>
              <a:t>Cofán</a:t>
            </a:r>
            <a:r>
              <a:rPr lang="es-ES" dirty="0"/>
              <a:t> Bermejo</a:t>
            </a:r>
          </a:p>
          <a:p>
            <a:r>
              <a:rPr lang="es-ES" dirty="0" err="1"/>
              <a:t>Andoa</a:t>
            </a:r>
            <a:r>
              <a:rPr lang="es-ES" dirty="0"/>
              <a:t>: El único acceso es por el río</a:t>
            </a:r>
          </a:p>
          <a:p>
            <a:r>
              <a:rPr lang="es-ES" dirty="0"/>
              <a:t>Chachi: Viven en el norte de Ecuador</a:t>
            </a:r>
          </a:p>
          <a:p>
            <a:r>
              <a:rPr lang="es-ES" dirty="0" err="1"/>
              <a:t>Tsa’Chila</a:t>
            </a:r>
            <a:r>
              <a:rPr lang="es-ES" dirty="0"/>
              <a:t>: Solían cubrir sus cuerpos en los jugos rojos de</a:t>
            </a:r>
          </a:p>
          <a:p>
            <a:r>
              <a:rPr lang="es-ES" dirty="0"/>
              <a:t>las semillas de achiote, para la prevención contra la viruela</a:t>
            </a:r>
          </a:p>
          <a:p>
            <a:r>
              <a:rPr lang="es-ES" dirty="0" err="1"/>
              <a:t>Awa</a:t>
            </a:r>
            <a:r>
              <a:rPr lang="es-ES" dirty="0"/>
              <a:t>: 32,555 personas</a:t>
            </a:r>
            <a:endParaRPr lang="en-US" dirty="0"/>
          </a:p>
          <a:p>
            <a:r>
              <a:rPr lang="en-US" dirty="0" err="1"/>
              <a:t>Kichwa</a:t>
            </a:r>
            <a:r>
              <a:rPr lang="en-US" dirty="0"/>
              <a:t>: </a:t>
            </a:r>
            <a:r>
              <a:rPr lang="es-ES" dirty="0"/>
              <a:t>Hay cuatro palabras diferentes para los hermanos: ñaña (hermana de una mujer), </a:t>
            </a:r>
            <a:r>
              <a:rPr lang="es-ES" dirty="0" err="1"/>
              <a:t>turi</a:t>
            </a:r>
            <a:r>
              <a:rPr lang="es-ES" dirty="0"/>
              <a:t> (hermano de una mujer), </a:t>
            </a:r>
            <a:r>
              <a:rPr lang="es-ES" dirty="0" err="1"/>
              <a:t>pani</a:t>
            </a:r>
            <a:r>
              <a:rPr lang="es-ES" dirty="0"/>
              <a:t> (hermana de un hombre) y </a:t>
            </a:r>
            <a:r>
              <a:rPr lang="es-ES" dirty="0" err="1"/>
              <a:t>wawki</a:t>
            </a:r>
            <a:r>
              <a:rPr lang="es-ES" dirty="0"/>
              <a:t> (hermano de un hombre).</a:t>
            </a:r>
            <a:endParaRPr lang="en-US" dirty="0"/>
          </a:p>
        </p:txBody>
      </p:sp>
      <p:pic>
        <p:nvPicPr>
          <p:cNvPr id="4" name="Picture 3"/>
          <p:cNvPicPr>
            <a:picLocks noChangeAspect="1"/>
          </p:cNvPicPr>
          <p:nvPr/>
        </p:nvPicPr>
        <p:blipFill>
          <a:blip r:embed="rId2"/>
          <a:stretch>
            <a:fillRect/>
          </a:stretch>
        </p:blipFill>
        <p:spPr>
          <a:xfrm>
            <a:off x="8226475" y="3040301"/>
            <a:ext cx="3614852" cy="2711139"/>
          </a:xfrm>
          <a:prstGeom prst="rect">
            <a:avLst/>
          </a:prstGeom>
        </p:spPr>
      </p:pic>
    </p:spTree>
    <p:extLst>
      <p:ext uri="{BB962C8B-B14F-4D97-AF65-F5344CB8AC3E}">
        <p14:creationId xmlns:p14="http://schemas.microsoft.com/office/powerpoint/2010/main" val="135936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Kichwa</a:t>
            </a:r>
            <a:r>
              <a:rPr lang="en-US" dirty="0"/>
              <a:t>----</a:t>
            </a:r>
            <a:r>
              <a:rPr lang="en-US" dirty="0" err="1"/>
              <a:t>hechos</a:t>
            </a:r>
            <a:endParaRPr lang="en-US" dirty="0"/>
          </a:p>
        </p:txBody>
      </p:sp>
      <p:sp>
        <p:nvSpPr>
          <p:cNvPr id="3" name="Content Placeholder 2"/>
          <p:cNvSpPr>
            <a:spLocks noGrp="1"/>
          </p:cNvSpPr>
          <p:nvPr>
            <p:ph idx="1"/>
          </p:nvPr>
        </p:nvSpPr>
        <p:spPr>
          <a:xfrm>
            <a:off x="676656" y="2011680"/>
            <a:ext cx="10753725" cy="4110824"/>
          </a:xfrm>
        </p:spPr>
        <p:txBody>
          <a:bodyPr>
            <a:normAutofit fontScale="92500" lnSpcReduction="10000"/>
          </a:bodyPr>
          <a:lstStyle/>
          <a:p>
            <a:pPr>
              <a:buFont typeface="Arial" panose="020B0604020202020204" pitchFamily="34" charset="0"/>
              <a:buChar char="•"/>
            </a:pPr>
            <a:r>
              <a:rPr lang="en-US" dirty="0"/>
              <a:t>La </a:t>
            </a:r>
            <a:r>
              <a:rPr lang="en-US" dirty="0" err="1"/>
              <a:t>lengua</a:t>
            </a:r>
            <a:r>
              <a:rPr lang="en-US" dirty="0"/>
              <a:t>– Este </a:t>
            </a:r>
            <a:r>
              <a:rPr lang="en-US" dirty="0" err="1"/>
              <a:t>una</a:t>
            </a:r>
            <a:r>
              <a:rPr lang="en-US" dirty="0"/>
              <a:t> </a:t>
            </a:r>
            <a:r>
              <a:rPr lang="en-US" dirty="0" err="1"/>
              <a:t>inca</a:t>
            </a:r>
            <a:r>
              <a:rPr lang="en-US" dirty="0"/>
              <a:t> y </a:t>
            </a:r>
            <a:r>
              <a:rPr lang="en-US" dirty="0" err="1"/>
              <a:t>precolombino</a:t>
            </a:r>
            <a:r>
              <a:rPr lang="en-US" dirty="0"/>
              <a:t> </a:t>
            </a:r>
            <a:r>
              <a:rPr lang="en-US" dirty="0" err="1"/>
              <a:t>lengua</a:t>
            </a:r>
            <a:r>
              <a:rPr lang="en-US" dirty="0"/>
              <a:t> ---2.3 </a:t>
            </a:r>
            <a:r>
              <a:rPr lang="en-US" dirty="0" err="1"/>
              <a:t>Millión</a:t>
            </a:r>
            <a:r>
              <a:rPr lang="en-US" dirty="0"/>
              <a:t> personas un Ecuador</a:t>
            </a:r>
          </a:p>
          <a:p>
            <a:pPr>
              <a:buFont typeface="Arial" panose="020B0604020202020204" pitchFamily="34" charset="0"/>
              <a:buChar char="•"/>
            </a:pPr>
            <a:r>
              <a:rPr lang="es-ES" dirty="0"/>
              <a:t>Hay ocho dialectos diferentes de </a:t>
            </a:r>
            <a:r>
              <a:rPr lang="es-ES" dirty="0" err="1"/>
              <a:t>Kichwa</a:t>
            </a:r>
            <a:r>
              <a:rPr lang="es-ES" dirty="0"/>
              <a:t> en ecuador</a:t>
            </a:r>
          </a:p>
          <a:p>
            <a:pPr>
              <a:buFont typeface="Arial" panose="020B0604020202020204" pitchFamily="34" charset="0"/>
              <a:buChar char="•"/>
            </a:pPr>
            <a:r>
              <a:rPr lang="es-ES" dirty="0"/>
              <a:t>En total hay cuarenta y seis dialectos de </a:t>
            </a:r>
            <a:r>
              <a:rPr lang="es-ES" dirty="0" err="1"/>
              <a:t>kichwa</a:t>
            </a:r>
            <a:r>
              <a:rPr lang="es-ES" dirty="0"/>
              <a:t> en Suramérica</a:t>
            </a:r>
            <a:endParaRPr lang="en-US" dirty="0"/>
          </a:p>
          <a:p>
            <a:pPr>
              <a:buFont typeface="Arial" panose="020B0604020202020204" pitchFamily="34" charset="0"/>
              <a:buChar char="•"/>
            </a:pPr>
            <a:r>
              <a:rPr lang="es-ES" dirty="0"/>
              <a:t>Los </a:t>
            </a:r>
            <a:r>
              <a:rPr lang="es-ES" dirty="0" err="1"/>
              <a:t>Kichwa</a:t>
            </a:r>
            <a:r>
              <a:rPr lang="es-ES" dirty="0"/>
              <a:t> viven principalmente en Ecuador, Perú y Bolivia.</a:t>
            </a:r>
          </a:p>
          <a:p>
            <a:pPr>
              <a:buFont typeface="Arial" panose="020B0604020202020204" pitchFamily="34" charset="0"/>
              <a:buChar char="•"/>
            </a:pPr>
            <a:r>
              <a:rPr lang="es-ES" dirty="0"/>
              <a:t>El </a:t>
            </a:r>
            <a:r>
              <a:rPr lang="es-ES" dirty="0" err="1"/>
              <a:t>kichwa</a:t>
            </a:r>
            <a:r>
              <a:rPr lang="es-ES" dirty="0"/>
              <a:t> fue una de las primeras personas conquistadas por los incas  </a:t>
            </a:r>
          </a:p>
          <a:p>
            <a:pPr marL="0" indent="0">
              <a:buNone/>
            </a:pPr>
            <a:r>
              <a:rPr lang="es-ES" dirty="0"/>
              <a:t>y los españoles más tarde conquistaron y colonizaron ambos</a:t>
            </a:r>
          </a:p>
          <a:p>
            <a:pPr>
              <a:buFont typeface="Arial" panose="020B0604020202020204" pitchFamily="34" charset="0"/>
              <a:buChar char="•"/>
            </a:pPr>
            <a:r>
              <a:rPr lang="es-ES" dirty="0"/>
              <a:t>La unidad es un concepto importante para el </a:t>
            </a:r>
            <a:r>
              <a:rPr lang="es-ES" dirty="0" err="1"/>
              <a:t>Kichwa</a:t>
            </a:r>
            <a:endParaRPr lang="es-ES" dirty="0"/>
          </a:p>
          <a:p>
            <a:pPr>
              <a:buFont typeface="Arial" panose="020B0604020202020204" pitchFamily="34" charset="0"/>
              <a:buChar char="•"/>
            </a:pPr>
            <a:r>
              <a:rPr lang="es-ES" dirty="0"/>
              <a:t>Voleibol y fútbol son los deportes más populares</a:t>
            </a:r>
          </a:p>
          <a:p>
            <a:pPr>
              <a:buFont typeface="Arial" panose="020B0604020202020204" pitchFamily="34" charset="0"/>
              <a:buChar char="•"/>
            </a:pPr>
            <a:r>
              <a:rPr lang="es-ES" dirty="0"/>
              <a:t>Lentamente se moderniza especialmente con la religión católica</a:t>
            </a:r>
          </a:p>
          <a:p>
            <a:pPr>
              <a:buFont typeface="Arial" panose="020B0604020202020204" pitchFamily="34" charset="0"/>
              <a:buChar char="•"/>
            </a:pPr>
            <a:r>
              <a:rPr lang="es-ES" dirty="0"/>
              <a:t>Pero, La mayoría de las aldeas tienen raíces tradicionales</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7055358" y="66260"/>
            <a:ext cx="3864433" cy="1932217"/>
          </a:xfrm>
          <a:prstGeom prst="rect">
            <a:avLst/>
          </a:prstGeom>
        </p:spPr>
      </p:pic>
      <p:pic>
        <p:nvPicPr>
          <p:cNvPr id="5" name="Picture 4"/>
          <p:cNvPicPr>
            <a:picLocks noChangeAspect="1"/>
          </p:cNvPicPr>
          <p:nvPr/>
        </p:nvPicPr>
        <p:blipFill>
          <a:blip r:embed="rId3"/>
          <a:stretch>
            <a:fillRect/>
          </a:stretch>
        </p:blipFill>
        <p:spPr>
          <a:xfrm>
            <a:off x="9602493" y="2404271"/>
            <a:ext cx="2466975" cy="1847850"/>
          </a:xfrm>
          <a:prstGeom prst="rect">
            <a:avLst/>
          </a:prstGeom>
        </p:spPr>
      </p:pic>
      <p:pic>
        <p:nvPicPr>
          <p:cNvPr id="6" name="Picture 5"/>
          <p:cNvPicPr>
            <a:picLocks noChangeAspect="1"/>
          </p:cNvPicPr>
          <p:nvPr/>
        </p:nvPicPr>
        <p:blipFill>
          <a:blip r:embed="rId4"/>
          <a:stretch>
            <a:fillRect/>
          </a:stretch>
        </p:blipFill>
        <p:spPr>
          <a:xfrm>
            <a:off x="8987574" y="4166497"/>
            <a:ext cx="1743075" cy="2619375"/>
          </a:xfrm>
          <a:prstGeom prst="rect">
            <a:avLst/>
          </a:prstGeom>
        </p:spPr>
      </p:pic>
    </p:spTree>
    <p:extLst>
      <p:ext uri="{BB962C8B-B14F-4D97-AF65-F5344CB8AC3E}">
        <p14:creationId xmlns:p14="http://schemas.microsoft.com/office/powerpoint/2010/main" val="21865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Virgen de las Mercedes</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dirty="0"/>
              <a:t>No </a:t>
            </a:r>
            <a:r>
              <a:rPr lang="en-US" dirty="0" err="1"/>
              <a:t>sólo</a:t>
            </a:r>
            <a:r>
              <a:rPr lang="en-US" dirty="0"/>
              <a:t> </a:t>
            </a:r>
            <a:r>
              <a:rPr lang="en-US" dirty="0" err="1"/>
              <a:t>en</a:t>
            </a:r>
            <a:r>
              <a:rPr lang="en-US" dirty="0"/>
              <a:t> Ecuador</a:t>
            </a:r>
          </a:p>
          <a:p>
            <a:pPr>
              <a:buFont typeface="Arial" panose="020B0604020202020204" pitchFamily="34" charset="0"/>
              <a:buChar char="•"/>
            </a:pPr>
            <a:r>
              <a:rPr lang="es-ES" dirty="0"/>
              <a:t>Cada 24 de septiembre.</a:t>
            </a:r>
          </a:p>
          <a:p>
            <a:pPr>
              <a:buFont typeface="Arial" panose="020B0604020202020204" pitchFamily="34" charset="0"/>
              <a:buChar char="•"/>
            </a:pPr>
            <a:r>
              <a:rPr lang="es-ES" dirty="0"/>
              <a:t>La Virgen se le aparece a San Pedro Nolasco y lo anima a seguir liberando a los cristianos esclavos.</a:t>
            </a:r>
          </a:p>
          <a:p>
            <a:pPr>
              <a:buFont typeface="Arial" panose="020B0604020202020204" pitchFamily="34" charset="0"/>
              <a:buChar char="•"/>
            </a:pPr>
            <a:r>
              <a:rPr lang="es-ES" dirty="0"/>
              <a:t>Es un festival celebrado en mucho de Sudamérica.</a:t>
            </a:r>
          </a:p>
          <a:p>
            <a:pPr>
              <a:buFont typeface="Arial" panose="020B0604020202020204" pitchFamily="34" charset="0"/>
              <a:buChar char="•"/>
            </a:pPr>
            <a:r>
              <a:rPr lang="es-ES" dirty="0"/>
              <a:t>Primero, hay un servicio católico en la Iglesia de la Merced.</a:t>
            </a:r>
          </a:p>
          <a:p>
            <a:pPr>
              <a:buFont typeface="Arial" panose="020B0604020202020204" pitchFamily="34" charset="0"/>
              <a:buChar char="•"/>
            </a:pPr>
            <a:r>
              <a:rPr lang="es-ES" dirty="0"/>
              <a:t>Luego, la gente lleva la estatua de la Virgen y pasa por la calle. La estatua tiene pelo humano y esta decorado.</a:t>
            </a:r>
          </a:p>
          <a:p>
            <a:pPr>
              <a:buFont typeface="Arial" panose="020B0604020202020204" pitchFamily="34" charset="0"/>
              <a:buChar char="•"/>
            </a:pPr>
            <a:r>
              <a:rPr lang="es-ES" dirty="0"/>
              <a:t>Las personas cantan un canción religioso.</a:t>
            </a:r>
          </a:p>
          <a:p>
            <a:pPr>
              <a:buFont typeface="Arial" panose="020B0604020202020204" pitchFamily="34" charset="0"/>
              <a:buChar char="•"/>
            </a:pPr>
            <a:r>
              <a:rPr lang="es-ES" dirty="0"/>
              <a:t>Hay fuegos artificiales.</a:t>
            </a:r>
          </a:p>
          <a:p>
            <a:pPr>
              <a:buFont typeface="Arial" panose="020B0604020202020204" pitchFamily="34" charset="0"/>
              <a:buChar char="•"/>
            </a:pPr>
            <a:r>
              <a:rPr lang="es-ES" dirty="0"/>
              <a:t>En Ecuador llaman la fiesta a “La Mamá Negra”</a:t>
            </a: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6692997" y="4317023"/>
            <a:ext cx="4350141" cy="2436079"/>
          </a:xfrm>
          <a:prstGeom prst="rect">
            <a:avLst/>
          </a:prstGeom>
        </p:spPr>
      </p:pic>
      <p:pic>
        <p:nvPicPr>
          <p:cNvPr id="5" name="Picture 4"/>
          <p:cNvPicPr>
            <a:picLocks noChangeAspect="1"/>
          </p:cNvPicPr>
          <p:nvPr/>
        </p:nvPicPr>
        <p:blipFill>
          <a:blip r:embed="rId3"/>
          <a:stretch>
            <a:fillRect/>
          </a:stretch>
        </p:blipFill>
        <p:spPr>
          <a:xfrm>
            <a:off x="8585248" y="223902"/>
            <a:ext cx="3217545" cy="2379257"/>
          </a:xfrm>
          <a:prstGeom prst="rect">
            <a:avLst/>
          </a:prstGeom>
        </p:spPr>
      </p:pic>
    </p:spTree>
    <p:extLst>
      <p:ext uri="{BB962C8B-B14F-4D97-AF65-F5344CB8AC3E}">
        <p14:creationId xmlns:p14="http://schemas.microsoft.com/office/powerpoint/2010/main" val="144131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78145"/>
          </a:xfrm>
        </p:spPr>
        <p:txBody>
          <a:bodyPr/>
          <a:lstStyle/>
          <a:p>
            <a:r>
              <a:rPr lang="en-US" dirty="0"/>
              <a:t>Su </a:t>
            </a:r>
            <a:r>
              <a:rPr lang="en-US" dirty="0" err="1"/>
              <a:t>Literatura</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a:p>
          <a:p>
            <a:pPr marL="0" indent="0">
              <a:buNone/>
            </a:pPr>
            <a:r>
              <a:rPr lang="en-US" dirty="0"/>
              <a:t>Kayka </a:t>
            </a:r>
            <a:r>
              <a:rPr lang="en-US" dirty="0" err="1"/>
              <a:t>runa</a:t>
            </a:r>
            <a:r>
              <a:rPr lang="en-US" dirty="0"/>
              <a:t> </a:t>
            </a:r>
            <a:r>
              <a:rPr lang="en-US" dirty="0" err="1"/>
              <a:t>tushuymi</a:t>
            </a:r>
            <a:r>
              <a:rPr lang="en-US" dirty="0"/>
              <a:t> </a:t>
            </a:r>
            <a:r>
              <a:rPr lang="en-US" dirty="0" err="1"/>
              <a:t>kañari</a:t>
            </a:r>
            <a:r>
              <a:rPr lang="en-US" dirty="0"/>
              <a:t>,</a:t>
            </a:r>
          </a:p>
          <a:p>
            <a:pPr marL="0" indent="0">
              <a:buNone/>
            </a:pPr>
            <a:r>
              <a:rPr lang="en-US" dirty="0" err="1"/>
              <a:t>Sumak</a:t>
            </a:r>
            <a:r>
              <a:rPr lang="en-US" dirty="0"/>
              <a:t> </a:t>
            </a:r>
            <a:r>
              <a:rPr lang="en-US" dirty="0" err="1"/>
              <a:t>sumakta</a:t>
            </a:r>
            <a:r>
              <a:rPr lang="en-US" dirty="0"/>
              <a:t> </a:t>
            </a:r>
            <a:r>
              <a:rPr lang="en-US" dirty="0" err="1"/>
              <a:t>uyariumun</a:t>
            </a:r>
            <a:r>
              <a:rPr lang="en-US" dirty="0"/>
              <a:t>.</a:t>
            </a:r>
          </a:p>
          <a:p>
            <a:endParaRPr lang="en-US" dirty="0"/>
          </a:p>
          <a:p>
            <a:pPr marL="0" indent="0">
              <a:buNone/>
            </a:pPr>
            <a:r>
              <a:rPr lang="en-US" dirty="0" err="1"/>
              <a:t>Llukiman</a:t>
            </a:r>
            <a:r>
              <a:rPr lang="en-US" dirty="0"/>
              <a:t> </a:t>
            </a:r>
            <a:r>
              <a:rPr lang="en-US" dirty="0" err="1"/>
              <a:t>uyarishpa</a:t>
            </a:r>
            <a:r>
              <a:rPr lang="en-US" dirty="0"/>
              <a:t>,</a:t>
            </a:r>
          </a:p>
          <a:p>
            <a:pPr marL="0" indent="0">
              <a:buNone/>
            </a:pPr>
            <a:r>
              <a:rPr lang="en-US" dirty="0" err="1"/>
              <a:t>Alliman</a:t>
            </a:r>
            <a:r>
              <a:rPr lang="en-US" dirty="0"/>
              <a:t> </a:t>
            </a:r>
            <a:r>
              <a:rPr lang="en-US" dirty="0" err="1"/>
              <a:t>alpahirwan</a:t>
            </a:r>
            <a:r>
              <a:rPr lang="en-US" dirty="0"/>
              <a:t>.</a:t>
            </a:r>
          </a:p>
          <a:p>
            <a:pPr marL="0" indent="0">
              <a:buNone/>
            </a:pPr>
            <a:r>
              <a:rPr lang="en-US" dirty="0" err="1"/>
              <a:t>Alfanjes</a:t>
            </a:r>
            <a:endParaRPr lang="en-US" dirty="0"/>
          </a:p>
          <a:p>
            <a:endParaRPr lang="en-US" dirty="0"/>
          </a:p>
          <a:p>
            <a:pPr marL="0" indent="0">
              <a:buNone/>
            </a:pPr>
            <a:r>
              <a:rPr lang="en-US" dirty="0" err="1"/>
              <a:t>Kushiyarinkunami</a:t>
            </a:r>
            <a:endParaRPr lang="en-US" dirty="0"/>
          </a:p>
          <a:p>
            <a:pPr marL="0" indent="0">
              <a:buNone/>
            </a:pPr>
            <a:r>
              <a:rPr lang="en-US" dirty="0"/>
              <a:t>Kay </a:t>
            </a:r>
            <a:r>
              <a:rPr lang="en-US" dirty="0" err="1"/>
              <a:t>tushuykunawan</a:t>
            </a:r>
            <a:r>
              <a:rPr lang="en-US" dirty="0"/>
              <a:t>.</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a:p>
            <a:pPr marL="0" indent="0">
              <a:buNone/>
            </a:pPr>
            <a:r>
              <a:rPr lang="en-US" dirty="0"/>
              <a:t>Este </a:t>
            </a:r>
            <a:r>
              <a:rPr lang="en-US" dirty="0" err="1"/>
              <a:t>es</a:t>
            </a:r>
            <a:r>
              <a:rPr lang="en-US" dirty="0"/>
              <a:t> la </a:t>
            </a:r>
            <a:r>
              <a:rPr lang="en-US" dirty="0" err="1"/>
              <a:t>danza</a:t>
            </a:r>
            <a:r>
              <a:rPr lang="en-US" dirty="0"/>
              <a:t> </a:t>
            </a:r>
            <a:r>
              <a:rPr lang="en-US" dirty="0" err="1"/>
              <a:t>Kañari</a:t>
            </a:r>
            <a:r>
              <a:rPr lang="en-US" dirty="0"/>
              <a:t>,</a:t>
            </a:r>
          </a:p>
          <a:p>
            <a:pPr marL="0" indent="0">
              <a:buNone/>
            </a:pPr>
            <a:r>
              <a:rPr lang="en-US" dirty="0"/>
              <a:t>Se </a:t>
            </a:r>
            <a:r>
              <a:rPr lang="en-US" dirty="0" err="1"/>
              <a:t>escucha</a:t>
            </a:r>
            <a:r>
              <a:rPr lang="en-US" dirty="0"/>
              <a:t> </a:t>
            </a:r>
            <a:r>
              <a:rPr lang="en-US" dirty="0" err="1"/>
              <a:t>muy</a:t>
            </a:r>
            <a:r>
              <a:rPr lang="en-US" dirty="0"/>
              <a:t> </a:t>
            </a:r>
            <a:r>
              <a:rPr lang="en-US" dirty="0" err="1"/>
              <a:t>lindo</a:t>
            </a:r>
            <a:r>
              <a:rPr lang="en-US" dirty="0"/>
              <a:t>.</a:t>
            </a:r>
          </a:p>
          <a:p>
            <a:pPr marL="0" indent="0">
              <a:buNone/>
            </a:pPr>
            <a:endParaRPr lang="en-US" dirty="0"/>
          </a:p>
          <a:p>
            <a:pPr marL="0" indent="0">
              <a:buNone/>
            </a:pPr>
            <a:r>
              <a:rPr lang="en-US" dirty="0" err="1"/>
              <a:t>Sonando</a:t>
            </a:r>
            <a:r>
              <a:rPr lang="en-US" dirty="0"/>
              <a:t> a la </a:t>
            </a:r>
            <a:r>
              <a:rPr lang="en-US" dirty="0" err="1"/>
              <a:t>izquierda</a:t>
            </a:r>
            <a:endParaRPr lang="en-US" dirty="0"/>
          </a:p>
          <a:p>
            <a:pPr marL="0" indent="0">
              <a:buNone/>
            </a:pPr>
            <a:r>
              <a:rPr lang="en-US" dirty="0"/>
              <a:t>a la </a:t>
            </a:r>
            <a:r>
              <a:rPr lang="en-US" dirty="0" err="1"/>
              <a:t>derecha</a:t>
            </a:r>
            <a:r>
              <a:rPr lang="en-US" dirty="0"/>
              <a:t> con</a:t>
            </a:r>
          </a:p>
          <a:p>
            <a:pPr marL="0" indent="0">
              <a:buNone/>
            </a:pPr>
            <a:r>
              <a:rPr lang="en-US" b="1" dirty="0" err="1"/>
              <a:t>alfanjes</a:t>
            </a:r>
            <a:endParaRPr lang="en-US" b="1" dirty="0"/>
          </a:p>
          <a:p>
            <a:pPr marL="0" indent="0">
              <a:buNone/>
            </a:pPr>
            <a:endParaRPr lang="en-US" b="1" dirty="0"/>
          </a:p>
          <a:p>
            <a:pPr marL="0" indent="0">
              <a:buNone/>
            </a:pPr>
            <a:r>
              <a:rPr lang="en-US" dirty="0" err="1"/>
              <a:t>Siéntanse</a:t>
            </a:r>
            <a:r>
              <a:rPr lang="en-US" dirty="0"/>
              <a:t> </a:t>
            </a:r>
            <a:r>
              <a:rPr lang="en-US" dirty="0" err="1"/>
              <a:t>alegres</a:t>
            </a:r>
            <a:endParaRPr lang="en-US" dirty="0"/>
          </a:p>
          <a:p>
            <a:pPr marL="0" indent="0">
              <a:buNone/>
            </a:pPr>
            <a:r>
              <a:rPr lang="en-US" dirty="0"/>
              <a:t>con </a:t>
            </a:r>
            <a:r>
              <a:rPr lang="en-US" dirty="0" err="1"/>
              <a:t>estas</a:t>
            </a:r>
            <a:r>
              <a:rPr lang="en-US" dirty="0"/>
              <a:t> </a:t>
            </a:r>
            <a:r>
              <a:rPr lang="en-US" dirty="0" err="1"/>
              <a:t>danzas</a:t>
            </a:r>
            <a:r>
              <a:rPr lang="en-US" dirty="0"/>
              <a:t>. </a:t>
            </a:r>
          </a:p>
        </p:txBody>
      </p:sp>
      <p:sp>
        <p:nvSpPr>
          <p:cNvPr id="5" name="TextBox 4"/>
          <p:cNvSpPr txBox="1"/>
          <p:nvPr/>
        </p:nvSpPr>
        <p:spPr>
          <a:xfrm>
            <a:off x="3750368" y="1379814"/>
            <a:ext cx="3246782" cy="526912"/>
          </a:xfrm>
          <a:prstGeom prst="rect">
            <a:avLst/>
          </a:prstGeom>
          <a:noFill/>
        </p:spPr>
        <p:txBody>
          <a:bodyPr wrap="square" rtlCol="0">
            <a:spAutoFit/>
          </a:bodyPr>
          <a:lstStyle/>
          <a:p>
            <a:pPr algn="ctr"/>
            <a:r>
              <a:rPr lang="en-US" sz="2800" dirty="0" err="1"/>
              <a:t>Tushuy</a:t>
            </a:r>
            <a:r>
              <a:rPr lang="en-US" sz="2800" dirty="0"/>
              <a:t> </a:t>
            </a:r>
            <a:r>
              <a:rPr lang="en-US" sz="2800" dirty="0" err="1"/>
              <a:t>Danza</a:t>
            </a:r>
            <a:endParaRPr lang="en-US" sz="2800" dirty="0"/>
          </a:p>
        </p:txBody>
      </p:sp>
      <p:pic>
        <p:nvPicPr>
          <p:cNvPr id="6" name="Picture 5"/>
          <p:cNvPicPr>
            <a:picLocks noChangeAspect="1"/>
          </p:cNvPicPr>
          <p:nvPr/>
        </p:nvPicPr>
        <p:blipFill>
          <a:blip r:embed="rId2"/>
          <a:stretch>
            <a:fillRect/>
          </a:stretch>
        </p:blipFill>
        <p:spPr>
          <a:xfrm>
            <a:off x="8303294" y="4142032"/>
            <a:ext cx="3793908" cy="2603937"/>
          </a:xfrm>
          <a:prstGeom prst="rect">
            <a:avLst/>
          </a:prstGeom>
        </p:spPr>
      </p:pic>
      <p:pic>
        <p:nvPicPr>
          <p:cNvPr id="7" name="Picture 6"/>
          <p:cNvPicPr>
            <a:picLocks noChangeAspect="1"/>
          </p:cNvPicPr>
          <p:nvPr/>
        </p:nvPicPr>
        <p:blipFill>
          <a:blip r:embed="rId3"/>
          <a:stretch>
            <a:fillRect/>
          </a:stretch>
        </p:blipFill>
        <p:spPr>
          <a:xfrm>
            <a:off x="3581773" y="3331117"/>
            <a:ext cx="2287188" cy="3238496"/>
          </a:xfrm>
          <a:prstGeom prst="rect">
            <a:avLst/>
          </a:prstGeom>
        </p:spPr>
      </p:pic>
    </p:spTree>
    <p:extLst>
      <p:ext uri="{BB962C8B-B14F-4D97-AF65-F5344CB8AC3E}">
        <p14:creationId xmlns:p14="http://schemas.microsoft.com/office/powerpoint/2010/main" val="247999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Música---Los Nin</a:t>
            </a:r>
          </a:p>
        </p:txBody>
      </p:sp>
      <p:sp>
        <p:nvSpPr>
          <p:cNvPr id="3" name="Content Placeholder 2"/>
          <p:cNvSpPr>
            <a:spLocks noGrp="1"/>
          </p:cNvSpPr>
          <p:nvPr>
            <p:ph idx="1"/>
          </p:nvPr>
        </p:nvSpPr>
        <p:spPr>
          <a:xfrm>
            <a:off x="676656" y="2011680"/>
            <a:ext cx="10753725" cy="4561398"/>
          </a:xfrm>
        </p:spPr>
        <p:txBody>
          <a:bodyPr>
            <a:normAutofit/>
          </a:bodyPr>
          <a:lstStyle/>
          <a:p>
            <a:r>
              <a:rPr lang="es-ES" dirty="0"/>
              <a:t>Los </a:t>
            </a:r>
            <a:r>
              <a:rPr lang="es-ES" dirty="0" err="1"/>
              <a:t>Nin</a:t>
            </a:r>
            <a:r>
              <a:rPr lang="es-ES" dirty="0"/>
              <a:t> surgieron en 2008. </a:t>
            </a:r>
          </a:p>
          <a:p>
            <a:r>
              <a:rPr lang="es-ES" dirty="0"/>
              <a:t>Originarios de la ciudad de Otavalo, en el altiplano norte de Ecuador, su </a:t>
            </a:r>
            <a:r>
              <a:rPr lang="es-ES" dirty="0" err="1"/>
              <a:t>objectivo</a:t>
            </a:r>
            <a:r>
              <a:rPr lang="es-ES" dirty="0"/>
              <a:t> era revivir </a:t>
            </a:r>
            <a:r>
              <a:rPr lang="es-ES" dirty="0" err="1"/>
              <a:t>Kichwa</a:t>
            </a:r>
            <a:r>
              <a:rPr lang="es-ES" dirty="0"/>
              <a:t> a través de la cultura pop. El verbo </a:t>
            </a:r>
            <a:r>
              <a:rPr lang="es-ES" dirty="0" err="1"/>
              <a:t>kichwa</a:t>
            </a:r>
            <a:r>
              <a:rPr lang="es-ES" dirty="0"/>
              <a:t> "</a:t>
            </a:r>
            <a:r>
              <a:rPr lang="es-ES" dirty="0" err="1"/>
              <a:t>nin</a:t>
            </a:r>
            <a:r>
              <a:rPr lang="es-ES" dirty="0"/>
              <a:t>" significa "decir".</a:t>
            </a:r>
          </a:p>
          <a:p>
            <a:r>
              <a:rPr lang="es-ES" dirty="0"/>
              <a:t>Los vocalistas jóvenes admiten que tenían que volver a aprender el idioma de sus padres para ponerlo en canciones. En el escenario, mezclan idiomas e instrumentos musicales nativos como la flauta andina con sonidos más eléctricos.</a:t>
            </a:r>
          </a:p>
          <a:p>
            <a:r>
              <a:rPr lang="es-ES" dirty="0"/>
              <a:t>El repertorio musical es culturalmente diverso e inevitablemente rebelde. Las líricas hablan de la vida cotidiana, la identidad, la discriminación y una miríada de otros problemas sociales.</a:t>
            </a:r>
          </a:p>
          <a:p>
            <a:r>
              <a:rPr lang="en-US" dirty="0">
                <a:hlinkClick r:id="rId2"/>
              </a:rPr>
              <a:t>https://www.youtube.com/watch?v=7yLXfruOQAs&amp;list=TLVZKzoJqnqD0</a:t>
            </a:r>
            <a:endParaRPr lang="en-US" dirty="0"/>
          </a:p>
          <a:p>
            <a:endParaRPr lang="en-US" dirty="0"/>
          </a:p>
        </p:txBody>
      </p:sp>
      <p:pic>
        <p:nvPicPr>
          <p:cNvPr id="4" name="Picture 3"/>
          <p:cNvPicPr>
            <a:picLocks noChangeAspect="1"/>
          </p:cNvPicPr>
          <p:nvPr/>
        </p:nvPicPr>
        <p:blipFill>
          <a:blip r:embed="rId3"/>
          <a:stretch>
            <a:fillRect/>
          </a:stretch>
        </p:blipFill>
        <p:spPr>
          <a:xfrm>
            <a:off x="7916197" y="138634"/>
            <a:ext cx="2804935" cy="1859794"/>
          </a:xfrm>
          <a:prstGeom prst="rect">
            <a:avLst/>
          </a:prstGeom>
        </p:spPr>
      </p:pic>
    </p:spTree>
    <p:extLst>
      <p:ext uri="{BB962C8B-B14F-4D97-AF65-F5344CB8AC3E}">
        <p14:creationId xmlns:p14="http://schemas.microsoft.com/office/powerpoint/2010/main" val="392463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a:t>
            </a:r>
            <a:r>
              <a:rPr lang="en-US" dirty="0" err="1"/>
              <a:t>conexión</a:t>
            </a:r>
            <a:r>
              <a:rPr lang="en-US" dirty="0"/>
              <a:t> a </a:t>
            </a:r>
            <a:r>
              <a:rPr lang="en-US" dirty="0" err="1"/>
              <a:t>los</a:t>
            </a:r>
            <a:r>
              <a:rPr lang="en-US" dirty="0"/>
              <a:t> </a:t>
            </a:r>
            <a:r>
              <a:rPr lang="en-US" dirty="0" err="1"/>
              <a:t>Estados</a:t>
            </a:r>
            <a:r>
              <a:rPr lang="en-US" dirty="0"/>
              <a:t> </a:t>
            </a:r>
            <a:r>
              <a:rPr lang="en-US" dirty="0" err="1"/>
              <a:t>Unidos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s-ES" dirty="0"/>
              <a:t>En 2008, la constitución de Ecuador pasó los derechos de la naturaleza en </a:t>
            </a:r>
            <a:r>
              <a:rPr lang="es-ES" dirty="0" err="1"/>
              <a:t>Sarayaku</a:t>
            </a:r>
            <a:r>
              <a:rPr lang="es-ES" dirty="0"/>
              <a:t>---El </a:t>
            </a:r>
            <a:r>
              <a:rPr lang="es-ES" dirty="0" err="1"/>
              <a:t>Kichwa</a:t>
            </a:r>
            <a:r>
              <a:rPr lang="es-ES" dirty="0"/>
              <a:t> tierra sagrada</a:t>
            </a:r>
          </a:p>
          <a:p>
            <a:pPr>
              <a:buFont typeface="Arial" panose="020B0604020202020204" pitchFamily="34" charset="0"/>
              <a:buChar char="•"/>
            </a:pPr>
            <a:r>
              <a:rPr lang="es-ES" dirty="0"/>
              <a:t>Después, los derechos de las ordenanzas de la naturaleza comenzaron a ser utilizados en los Estados Unidos de su ejemplo.</a:t>
            </a:r>
          </a:p>
          <a:p>
            <a:pPr>
              <a:buFont typeface="Arial" panose="020B0604020202020204" pitchFamily="34" charset="0"/>
              <a:buChar char="•"/>
            </a:pPr>
            <a:r>
              <a:rPr lang="es-ES" dirty="0"/>
              <a:t>Impidió que las compañías de petróleo y madera destruyeran la tierra en ambos lugares.</a:t>
            </a:r>
          </a:p>
          <a:p>
            <a:pPr>
              <a:buFont typeface="Arial" panose="020B0604020202020204" pitchFamily="34" charset="0"/>
              <a:buChar char="•"/>
            </a:pPr>
            <a:r>
              <a:rPr lang="es-ES" dirty="0"/>
              <a:t>El reconoce los derechos de los ecosistemas y da al pueblo el derecho de abogar en nombre de los ecosistemas</a:t>
            </a:r>
            <a:endParaRPr lang="en-US" dirty="0"/>
          </a:p>
        </p:txBody>
      </p:sp>
      <p:pic>
        <p:nvPicPr>
          <p:cNvPr id="4" name="Picture 3"/>
          <p:cNvPicPr>
            <a:picLocks noChangeAspect="1"/>
          </p:cNvPicPr>
          <p:nvPr/>
        </p:nvPicPr>
        <p:blipFill>
          <a:blip r:embed="rId2"/>
          <a:stretch>
            <a:fillRect/>
          </a:stretch>
        </p:blipFill>
        <p:spPr>
          <a:xfrm>
            <a:off x="450019" y="5060987"/>
            <a:ext cx="2377587" cy="1797013"/>
          </a:xfrm>
          <a:prstGeom prst="rect">
            <a:avLst/>
          </a:prstGeom>
        </p:spPr>
      </p:pic>
      <p:pic>
        <p:nvPicPr>
          <p:cNvPr id="5" name="Picture 4"/>
          <p:cNvPicPr>
            <a:picLocks noChangeAspect="1"/>
          </p:cNvPicPr>
          <p:nvPr/>
        </p:nvPicPr>
        <p:blipFill>
          <a:blip r:embed="rId3"/>
          <a:stretch>
            <a:fillRect/>
          </a:stretch>
        </p:blipFill>
        <p:spPr>
          <a:xfrm>
            <a:off x="7326911" y="4733486"/>
            <a:ext cx="2921098" cy="2086498"/>
          </a:xfrm>
          <a:prstGeom prst="rect">
            <a:avLst/>
          </a:prstGeom>
        </p:spPr>
      </p:pic>
    </p:spTree>
    <p:extLst>
      <p:ext uri="{BB962C8B-B14F-4D97-AF65-F5344CB8AC3E}">
        <p14:creationId xmlns:p14="http://schemas.microsoft.com/office/powerpoint/2010/main" val="366711664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docProps/app.xml><?xml version="1.0" encoding="utf-8"?>
<Properties xmlns="http://schemas.openxmlformats.org/officeDocument/2006/extended-properties" xmlns:vt="http://schemas.openxmlformats.org/officeDocument/2006/docPropsVTypes">
  <Template>TM03457491[[fn=Metropolitan]]</Template>
  <TotalTime>634</TotalTime>
  <Words>968</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Georgia</vt:lpstr>
      <vt:lpstr>Metropolitan</vt:lpstr>
      <vt:lpstr>Los Naciones Indígenas de  Ecuador</vt:lpstr>
      <vt:lpstr>Un resumen en inglés</vt:lpstr>
      <vt:lpstr>Cosmovisión de Ecuador</vt:lpstr>
      <vt:lpstr>Los Naciones Indígenas</vt:lpstr>
      <vt:lpstr>El Kichwa----hechos</vt:lpstr>
      <vt:lpstr>La Virgen de las Mercedes</vt:lpstr>
      <vt:lpstr>Su Literatura</vt:lpstr>
      <vt:lpstr>La Música---Los Nin</vt:lpstr>
      <vt:lpstr>La conexión a los Estados Unidos</vt:lpstr>
      <vt:lpstr>Las similitudes del activismo ambiental</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Naciones Indígenas De Ecuador</dc:title>
  <dc:creator>Madison Hoffman</dc:creator>
  <cp:lastModifiedBy>Madison Hoffman</cp:lastModifiedBy>
  <cp:revision>38</cp:revision>
  <dcterms:created xsi:type="dcterms:W3CDTF">2016-11-21T00:31:20Z</dcterms:created>
  <dcterms:modified xsi:type="dcterms:W3CDTF">2016-11-29T04:19:59Z</dcterms:modified>
</cp:coreProperties>
</file>